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7068800" cy="9601200"/>
  <p:notesSz cx="7559675" cy="106918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 Medium" panose="020B0604020202020204" charset="-52"/>
      <p:regular r:id="rId21"/>
      <p:bold r:id="rId22"/>
      <p:italic r:id="rId23"/>
      <p:boldItalic r:id="rId24"/>
    </p:embeddedFont>
    <p:embeddedFont>
      <p:font typeface="Montserrat SemiBold" panose="020B0604020202020204" charset="-52"/>
      <p:regular r:id="rId25"/>
      <p:bold r:id="rId26"/>
      <p:italic r:id="rId27"/>
      <p:boldItalic r:id="rId28"/>
    </p:embeddedFont>
    <p:embeddedFont>
      <p:font typeface="Montserrat" panose="020B0604020202020204" charset="-52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20">
          <p15:clr>
            <a:srgbClr val="A4A3A4"/>
          </p15:clr>
        </p15:guide>
        <p15:guide id="2" pos="3471">
          <p15:clr>
            <a:srgbClr val="A4A3A4"/>
          </p15:clr>
        </p15:guide>
        <p15:guide id="3" orient="horz" pos="650">
          <p15:clr>
            <a:srgbClr val="A4A3A4"/>
          </p15:clr>
        </p15:guide>
        <p15:guide id="4" pos="265">
          <p15:clr>
            <a:srgbClr val="A4A3A4"/>
          </p15:clr>
        </p15:guide>
        <p15:guide id="5" pos="10487">
          <p15:clr>
            <a:srgbClr val="A4A3A4"/>
          </p15:clr>
        </p15:guide>
        <p15:guide id="6" pos="3763">
          <p15:clr>
            <a:srgbClr val="A4A3A4"/>
          </p15:clr>
        </p15:guide>
        <p15:guide id="7" pos="6977">
          <p15:clr>
            <a:srgbClr val="A4A3A4"/>
          </p15:clr>
        </p15:guide>
        <p15:guide id="8" pos="7263">
          <p15:clr>
            <a:srgbClr val="A4A3A4"/>
          </p15:clr>
        </p15:guide>
        <p15:guide id="9" orient="horz" pos="2074">
          <p15:clr>
            <a:srgbClr val="A4A3A4"/>
          </p15:clr>
        </p15:guide>
        <p15:guide id="10" orient="horz" pos="2213">
          <p15:clr>
            <a:srgbClr val="A4A3A4"/>
          </p15:clr>
        </p15:guide>
        <p15:guide id="11" orient="horz" pos="3892">
          <p15:clr>
            <a:srgbClr val="A4A3A4"/>
          </p15:clr>
        </p15:guide>
        <p15:guide id="12" orient="horz" pos="4016">
          <p15:clr>
            <a:srgbClr val="A4A3A4"/>
          </p15:clr>
        </p15:guide>
        <p15:guide id="13" pos="428">
          <p15:clr>
            <a:srgbClr val="A4A3A4"/>
          </p15:clr>
        </p15:guide>
        <p15:guide id="14" orient="horz" pos="5694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hdw3EEnEpD7OJZ6d/QkdeVcCB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594" y="108"/>
      </p:cViewPr>
      <p:guideLst>
        <p:guide orient="horz" pos="420"/>
        <p:guide pos="3471"/>
        <p:guide orient="horz" pos="650"/>
        <p:guide pos="265"/>
        <p:guide pos="10487"/>
        <p:guide pos="3763"/>
        <p:guide pos="6977"/>
        <p:guide pos="7263"/>
        <p:guide orient="horz" pos="2074"/>
        <p:guide orient="horz" pos="2213"/>
        <p:guide orient="horz" pos="3892"/>
        <p:guide orient="horz" pos="4016"/>
        <p:guide pos="428"/>
        <p:guide orient="horz" pos="56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2021</c:v>
                </c:pt>
              </c:strCache>
            </c:strRef>
          </c:tx>
          <c:spPr>
            <a:solidFill>
              <a:srgbClr val="03489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34896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Подписчики</c:v>
                </c:pt>
                <c:pt idx="1">
                  <c:v>Просмотры страницы группы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614</c:v>
                </c:pt>
                <c:pt idx="1">
                  <c:v>175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13D-A240-9E80-CE64A57352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2023</c:v>
                </c:pt>
              </c:strCache>
            </c:strRef>
          </c:tx>
          <c:spPr>
            <a:solidFill>
              <a:srgbClr val="E14A2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13D-A240-9E80-CE64A57352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14A20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Подписчики</c:v>
                </c:pt>
                <c:pt idx="1">
                  <c:v>Просмотры страницы группы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1988</c:v>
                </c:pt>
                <c:pt idx="1">
                  <c:v>2790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13D-A240-9E80-CE64A57352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508032"/>
        <c:axId val="179019168"/>
      </c:barChart>
      <c:catAx>
        <c:axId val="12450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179019168"/>
        <c:crosses val="autoZero"/>
        <c:auto val="1"/>
        <c:lblAlgn val="ctr"/>
        <c:lblOffset val="100"/>
        <c:noMultiLvlLbl val="0"/>
      </c:catAx>
      <c:valAx>
        <c:axId val="179019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450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Вебинары</c:v>
                </c:pt>
              </c:strCache>
            </c:strRef>
          </c:tx>
          <c:spPr>
            <a:solidFill>
              <a:srgbClr val="034896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4FA-8040-BAC2-3C77586A7C6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34896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259</c:v>
                </c:pt>
                <c:pt idx="1">
                  <c:v>276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4FA-8040-BAC2-3C77586A7C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Участники</c:v>
                </c:pt>
              </c:strCache>
            </c:strRef>
          </c:tx>
          <c:spPr>
            <a:solidFill>
              <a:srgbClr val="E14A2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4FA-8040-BAC2-3C77586A7C6B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18D0473F-02D3-4DB8-9C3F-7A48E9D1145E}" type="VALUE">
                      <a:rPr lang="en-US">
                        <a:solidFill>
                          <a:srgbClr val="CF452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4FA-8040-BAC2-3C77586A7C6B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CF4520"/>
                        </a:solidFill>
                      </a:rPr>
                      <a:t>23117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4FA-8040-BAC2-3C77586A7C6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CF4520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10188</c:v>
                </c:pt>
                <c:pt idx="1">
                  <c:v>23117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FA-8040-BAC2-3C77586A7C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001376"/>
        <c:axId val="180001760"/>
      </c:barChart>
      <c:catAx>
        <c:axId val="18000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ru-RU"/>
          </a:p>
        </c:txPr>
        <c:crossAx val="180001760"/>
        <c:crosses val="autoZero"/>
        <c:auto val="1"/>
        <c:lblAlgn val="ctr"/>
        <c:lblOffset val="100"/>
        <c:noMultiLvlLbl val="0"/>
      </c:catAx>
      <c:valAx>
        <c:axId val="1800017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000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8100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1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ru-RU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17431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9" name="Google Shape;99;p1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930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0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0233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" name="Google Shape;267;p11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1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7448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6" name="Google Shape;286;p12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2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3529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0" name="Google Shape;300;p13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6306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017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" name="Google Shape;116;p2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4005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8277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4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8728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5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5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8705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p6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6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6263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7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7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29161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8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9448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p9:notes"/>
          <p:cNvSpPr txBox="1">
            <a:spLocks noGrp="1"/>
          </p:cNvSpPr>
          <p:nvPr>
            <p:ph type="body" idx="1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:notes"/>
          <p:cNvSpPr txBox="1">
            <a:spLocks noGrp="1"/>
          </p:cNvSpPr>
          <p:nvPr>
            <p:ph type="sldNum" idx="12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fld id="{00000000-1234-1234-1234-123412341234}" type="slidenum">
              <a:rPr lang="ru-RU" sz="1200" b="0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 b="0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76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body" idx="1"/>
          </p:nvPr>
        </p:nvSpPr>
        <p:spPr>
          <a:xfrm>
            <a:off x="853272" y="2246328"/>
            <a:ext cx="15361416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2"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2"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body" idx="3"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body" idx="4"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6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85" name="Google Shape;85;p26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7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body" idx="1"/>
          </p:nvPr>
        </p:nvSpPr>
        <p:spPr>
          <a:xfrm>
            <a:off x="853272" y="2246328"/>
            <a:ext cx="4946256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body" idx="2"/>
          </p:nvPr>
        </p:nvSpPr>
        <p:spPr>
          <a:xfrm>
            <a:off x="6047496" y="2246328"/>
            <a:ext cx="4946256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body" idx="3"/>
          </p:nvPr>
        </p:nvSpPr>
        <p:spPr>
          <a:xfrm>
            <a:off x="11241720" y="2246328"/>
            <a:ext cx="4946256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body" idx="4"/>
          </p:nvPr>
        </p:nvSpPr>
        <p:spPr>
          <a:xfrm>
            <a:off x="853272" y="5154912"/>
            <a:ext cx="4946256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body" idx="5"/>
          </p:nvPr>
        </p:nvSpPr>
        <p:spPr>
          <a:xfrm>
            <a:off x="6047496" y="5154912"/>
            <a:ext cx="4946256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body" idx="6"/>
          </p:nvPr>
        </p:nvSpPr>
        <p:spPr>
          <a:xfrm>
            <a:off x="11241720" y="5154912"/>
            <a:ext cx="4946256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6" name="Google Shape;96;p27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_Работа России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/>
          <p:nvPr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1200"/>
              <a:buFont typeface="Montserrat"/>
              <a:buNone/>
            </a:pPr>
            <a:fld id="{00000000-1234-1234-1234-123412341234}" type="slidenum">
              <a:rPr lang="ru-RU" sz="1200" b="0" strike="noStrike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200" b="0" strike="noStrike">
              <a:solidFill>
                <a:srgbClr val="CF45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520086" y="339099"/>
            <a:ext cx="1098690" cy="4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>
          <p15:clr>
            <a:srgbClr val="FBAE40"/>
          </p15:clr>
        </p15:guide>
        <p15:guide id="2" pos="53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с названием раздела">
  <p:cSld name="Слайд с названием раздела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18"/>
          <p:cNvPicPr preferRelativeResize="0"/>
          <p:nvPr/>
        </p:nvPicPr>
        <p:blipFill rotWithShape="1">
          <a:blip r:embed="rId2">
            <a:alphaModFix amt="5000"/>
          </a:blip>
          <a:srcRect/>
          <a:stretch/>
        </p:blipFill>
        <p:spPr>
          <a:xfrm>
            <a:off x="0" y="7301935"/>
            <a:ext cx="3143040" cy="24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8" descr="Изображение выглядит как текст, знак&#10;&#10;Автоматически созданное описание"/>
          <p:cNvPicPr preferRelativeResize="0"/>
          <p:nvPr/>
        </p:nvPicPr>
        <p:blipFill rotWithShape="1">
          <a:blip r:embed="rId3">
            <a:alphaModFix amt="5000"/>
          </a:blip>
          <a:srcRect/>
          <a:stretch/>
        </p:blipFill>
        <p:spPr>
          <a:xfrm>
            <a:off x="13676720" y="39242"/>
            <a:ext cx="3457920" cy="18514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18"/>
          <p:cNvSpPr txBox="1"/>
          <p:nvPr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1200"/>
              <a:buFont typeface="Montserrat"/>
              <a:buNone/>
            </a:pPr>
            <a:fld id="{00000000-1234-1234-1234-123412341234}" type="slidenum">
              <a:rPr lang="ru-RU" sz="1200" b="0" strike="noStrike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200" b="0" strike="noStrike">
              <a:solidFill>
                <a:srgbClr val="CF45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28;p18"/>
          <p:cNvSpPr txBox="1"/>
          <p:nvPr/>
        </p:nvSpPr>
        <p:spPr>
          <a:xfrm>
            <a:off x="550581" y="9215475"/>
            <a:ext cx="2041879" cy="31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50">
                <a:solidFill>
                  <a:srgbClr val="44546A"/>
                </a:solidFill>
                <a:latin typeface="Montserrat"/>
                <a:ea typeface="Montserrat"/>
                <a:cs typeface="Montserrat"/>
                <a:sym typeface="Montserrat"/>
              </a:rPr>
              <a:t>Название раздела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>
          <p15:clr>
            <a:srgbClr val="FBAE40"/>
          </p15:clr>
        </p15:guide>
        <p15:guide id="2" pos="53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>
            <a:spLocks noGrp="1"/>
          </p:cNvSpPr>
          <p:nvPr>
            <p:ph type="subTitle" idx="1"/>
          </p:nvPr>
        </p:nvSpPr>
        <p:spPr>
          <a:xfrm>
            <a:off x="853272" y="383040"/>
            <a:ext cx="15361416" cy="743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810"/>
              <a:buChar char="●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2"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3"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body" idx="3"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4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2"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3"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SzPts val="126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strike="noStrik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53272" y="383040"/>
            <a:ext cx="15360912" cy="1602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ftr" idx="1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sldNum" idx="1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8B8B8B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3;p15"/>
          <p:cNvSpPr txBox="1">
            <a:spLocks noGrp="1"/>
          </p:cNvSpPr>
          <p:nvPr>
            <p:ph type="dt" idx="10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11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body" idx="1"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8610" algn="l" rtl="0">
              <a:lnSpc>
                <a:spcPct val="9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ts val="1260"/>
              <a:buFont typeface="Noto Sans Symbols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"/>
          <p:cNvPicPr preferRelativeResize="0"/>
          <p:nvPr/>
        </p:nvPicPr>
        <p:blipFill rotWithShape="1">
          <a:blip r:embed="rId3">
            <a:alphaModFix/>
          </a:blip>
          <a:srcRect l="30964" t="3294" b="3294"/>
          <a:stretch/>
        </p:blipFill>
        <p:spPr>
          <a:xfrm>
            <a:off x="0" y="9490"/>
            <a:ext cx="10649795" cy="960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9787" y="2324932"/>
            <a:ext cx="21230" cy="2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 descr="A picture containing building, indoor, bathroom, whit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r="120"/>
          <a:stretch/>
        </p:blipFill>
        <p:spPr>
          <a:xfrm>
            <a:off x="3643057" y="9491"/>
            <a:ext cx="13425743" cy="960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/>
          <p:nvPr/>
        </p:nvSpPr>
        <p:spPr>
          <a:xfrm>
            <a:off x="7578928" y="3774786"/>
            <a:ext cx="879244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2000"/>
              <a:buFont typeface="Montserrat Medium"/>
              <a:buNone/>
            </a:pPr>
            <a:r>
              <a:rPr lang="ru-RU" sz="2000" b="0" i="0" u="none" strike="noStrike" cap="none">
                <a:solidFill>
                  <a:srgbClr val="0033A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VII Санкт-Петербургский Международный Форум Труда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7578929" y="4237344"/>
            <a:ext cx="9205736" cy="132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4000"/>
              <a:buFont typeface="Montserrat Medium"/>
              <a:buNone/>
            </a:pPr>
            <a:r>
              <a:rPr lang="ru-RU" sz="4000" b="0" i="0" u="none" strike="noStrike" cap="none">
                <a:solidFill>
                  <a:srgbClr val="0033A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Предвосхищая интерес. Полезные сервисы со смыслом</a:t>
            </a:r>
            <a:endParaRPr/>
          </a:p>
        </p:txBody>
      </p:sp>
      <p:sp>
        <p:nvSpPr>
          <p:cNvPr id="109" name="Google Shape;109;p1"/>
          <p:cNvSpPr txBox="1"/>
          <p:nvPr/>
        </p:nvSpPr>
        <p:spPr>
          <a:xfrm>
            <a:off x="8276351" y="8854559"/>
            <a:ext cx="2402517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 smtClean="0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1200" b="0" i="0" u="none" strike="noStrike" cap="none" dirty="0" smtClean="0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ru-RU" sz="1200" b="0" i="0" u="none" strike="noStrike" cap="none" dirty="0" smtClean="0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.03.2023 </a:t>
            </a:r>
            <a:r>
              <a:rPr lang="ru-RU" sz="1200" b="0" i="0" u="none" strike="noStrike" cap="none" dirty="0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г., Санкт-Петербург</a:t>
            </a:r>
            <a:endParaRPr dirty="0"/>
          </a:p>
        </p:txBody>
      </p:sp>
      <p:pic>
        <p:nvPicPr>
          <p:cNvPr id="111" name="Google Shape;11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327371" y="628882"/>
            <a:ext cx="1216474" cy="47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07188" y="680019"/>
            <a:ext cx="2073721" cy="41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127461" y="757713"/>
            <a:ext cx="2263071" cy="307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/>
          <p:nvPr/>
        </p:nvSpPr>
        <p:spPr>
          <a:xfrm>
            <a:off x="679450" y="568892"/>
            <a:ext cx="9761629" cy="55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Группа ««Психологи Службы занятости / Работа Карьера СПб»» в ВК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3" name="Google Shape;253;p10"/>
          <p:cNvSpPr txBox="1"/>
          <p:nvPr/>
        </p:nvSpPr>
        <p:spPr>
          <a:xfrm>
            <a:off x="2878780" y="1812996"/>
            <a:ext cx="970877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Проект «</a:t>
            </a:r>
            <a:r>
              <a:rPr lang="ru-RU" sz="40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Small Talk </a:t>
            </a:r>
            <a:r>
              <a:rPr lang="ru-RU" sz="32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о карьере»</a:t>
            </a:r>
            <a:endParaRPr/>
          </a:p>
        </p:txBody>
      </p:sp>
      <p:pic>
        <p:nvPicPr>
          <p:cNvPr id="254" name="Google Shape;25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451" y="1793648"/>
            <a:ext cx="2070893" cy="1627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1715" y="3074962"/>
            <a:ext cx="6017239" cy="3766034"/>
          </a:xfrm>
          <a:prstGeom prst="rect">
            <a:avLst/>
          </a:prstGeom>
          <a:noFill/>
          <a:ln>
            <a:noFill/>
          </a:ln>
          <a:effectLst>
            <a:outerShdw blurRad="863304" dist="199753" dir="2700000" sx="100135" sy="100135" algn="tl" rotWithShape="0">
              <a:srgbClr val="000000">
                <a:alpha val="20784"/>
              </a:srgbClr>
            </a:outerShdw>
          </a:effectLst>
        </p:spPr>
      </p:pic>
      <p:sp>
        <p:nvSpPr>
          <p:cNvPr id="256" name="Google Shape;256;p10"/>
          <p:cNvSpPr txBox="1"/>
          <p:nvPr/>
        </p:nvSpPr>
        <p:spPr>
          <a:xfrm>
            <a:off x="5053646" y="7395077"/>
            <a:ext cx="24302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endParaRPr/>
          </a:p>
        </p:txBody>
      </p:sp>
      <p:sp>
        <p:nvSpPr>
          <p:cNvPr id="257" name="Google Shape;257;p10"/>
          <p:cNvSpPr/>
          <p:nvPr/>
        </p:nvSpPr>
        <p:spPr>
          <a:xfrm>
            <a:off x="3466005" y="8046317"/>
            <a:ext cx="5605514" cy="91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публикаций в рамках проекта</a:t>
            </a:r>
            <a:endParaRPr/>
          </a:p>
        </p:txBody>
      </p:sp>
      <p:sp>
        <p:nvSpPr>
          <p:cNvPr id="258" name="Google Shape;258;p10"/>
          <p:cNvSpPr txBox="1"/>
          <p:nvPr/>
        </p:nvSpPr>
        <p:spPr>
          <a:xfrm>
            <a:off x="11343658" y="7411781"/>
            <a:ext cx="24302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&gt;8 000</a:t>
            </a:r>
            <a:endParaRPr sz="4800" b="1">
              <a:solidFill>
                <a:srgbClr val="CF45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10"/>
          <p:cNvSpPr/>
          <p:nvPr/>
        </p:nvSpPr>
        <p:spPr>
          <a:xfrm>
            <a:off x="11003022" y="8051225"/>
            <a:ext cx="3169067" cy="91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просмотров</a:t>
            </a:r>
            <a:endParaRPr/>
          </a:p>
        </p:txBody>
      </p:sp>
      <p:cxnSp>
        <p:nvCxnSpPr>
          <p:cNvPr id="260" name="Google Shape;260;p10"/>
          <p:cNvCxnSpPr/>
          <p:nvPr/>
        </p:nvCxnSpPr>
        <p:spPr>
          <a:xfrm rot="10800000">
            <a:off x="9869799" y="7521576"/>
            <a:ext cx="0" cy="1264425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1" name="Google Shape;261;p10"/>
          <p:cNvSpPr/>
          <p:nvPr/>
        </p:nvSpPr>
        <p:spPr>
          <a:xfrm>
            <a:off x="12587556" y="19259691"/>
            <a:ext cx="3169067" cy="692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2" name="Google Shape;262;p10"/>
          <p:cNvSpPr/>
          <p:nvPr/>
        </p:nvSpPr>
        <p:spPr>
          <a:xfrm>
            <a:off x="518256" y="3892121"/>
            <a:ext cx="2360524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Ведущие</a:t>
            </a:r>
            <a:r>
              <a:rPr lang="ru-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Приглашенные карьерные консультанты, эйчары, хэдхантеры</a:t>
            </a:r>
            <a:endParaRPr/>
          </a:p>
        </p:txBody>
      </p:sp>
      <p:sp>
        <p:nvSpPr>
          <p:cNvPr id="263" name="Google Shape;263;p10"/>
          <p:cNvSpPr/>
          <p:nvPr/>
        </p:nvSpPr>
        <p:spPr>
          <a:xfrm>
            <a:off x="499619" y="6346237"/>
            <a:ext cx="2360524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Формат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Посты и статьи, вебинары и прямые эфиры</a:t>
            </a:r>
            <a:endParaRPr/>
          </a:p>
        </p:txBody>
      </p:sp>
      <p:pic>
        <p:nvPicPr>
          <p:cNvPr id="264" name="Google Shape;264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35043" y="2663623"/>
            <a:ext cx="6695171" cy="3766034"/>
          </a:xfrm>
          <a:prstGeom prst="rect">
            <a:avLst/>
          </a:prstGeom>
          <a:noFill/>
          <a:ln>
            <a:noFill/>
          </a:ln>
          <a:effectLst>
            <a:outerShdw blurRad="682718" dist="118831" dir="3960000" sx="104000" sy="104000" algn="tl" rotWithShape="0">
              <a:srgbClr val="000000">
                <a:alpha val="18823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1"/>
          <p:cNvSpPr/>
          <p:nvPr/>
        </p:nvSpPr>
        <p:spPr>
          <a:xfrm>
            <a:off x="679450" y="568892"/>
            <a:ext cx="11798300" cy="55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Центры карьеры –</a:t>
            </a:r>
            <a:b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вместе к эффективному трудоустройству молодежи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1" name="Google Shape;271;p11"/>
          <p:cNvSpPr txBox="1"/>
          <p:nvPr/>
        </p:nvSpPr>
        <p:spPr>
          <a:xfrm>
            <a:off x="2333077" y="7347893"/>
            <a:ext cx="21784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AB3E7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6AB3E7"/>
                </a:solidFill>
                <a:latin typeface="Montserrat"/>
                <a:ea typeface="Montserrat"/>
                <a:cs typeface="Montserrat"/>
                <a:sym typeface="Montserrat"/>
              </a:rPr>
              <a:t>135</a:t>
            </a:r>
            <a:endParaRPr sz="4800" b="1">
              <a:solidFill>
                <a:srgbClr val="6AB3E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11"/>
          <p:cNvSpPr/>
          <p:nvPr/>
        </p:nvSpPr>
        <p:spPr>
          <a:xfrm>
            <a:off x="2408708" y="8058905"/>
            <a:ext cx="2178423" cy="53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участников</a:t>
            </a:r>
            <a:endParaRPr/>
          </a:p>
        </p:txBody>
      </p:sp>
      <p:sp>
        <p:nvSpPr>
          <p:cNvPr id="273" name="Google Shape;273;p11"/>
          <p:cNvSpPr txBox="1"/>
          <p:nvPr/>
        </p:nvSpPr>
        <p:spPr>
          <a:xfrm>
            <a:off x="565150" y="2016572"/>
            <a:ext cx="4663217" cy="4570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6AB3E7"/>
                </a:solidFill>
                <a:latin typeface="Montserrat"/>
                <a:ea typeface="Montserrat"/>
                <a:cs typeface="Montserrat"/>
                <a:sym typeface="Montserrat"/>
              </a:rPr>
              <a:t>Телеграмм канал</a:t>
            </a:r>
            <a:r>
              <a:rPr lang="ru-RU" sz="2800" b="1">
                <a:solidFill>
                  <a:srgbClr val="6AB3E7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2800" b="1">
                <a:solidFill>
                  <a:srgbClr val="6AB3E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800" b="1">
                <a:solidFill>
                  <a:srgbClr val="6AB3E7"/>
                </a:solidFill>
                <a:latin typeface="Montserrat"/>
                <a:ea typeface="Montserrat"/>
                <a:cs typeface="Montserrat"/>
                <a:sym typeface="Montserrat"/>
              </a:rPr>
              <a:t>«Мы вместе»</a:t>
            </a:r>
            <a:br>
              <a:rPr lang="ru-RU" sz="2800" b="1">
                <a:solidFill>
                  <a:srgbClr val="6AB3E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800" b="1">
              <a:solidFill>
                <a:srgbClr val="6AB3E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Новости о мероприятиях</a:t>
            </a:r>
            <a:b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Обсуждение актуальных вопросов</a:t>
            </a:r>
            <a:b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Информация</a:t>
            </a:r>
            <a:b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 развитию карьерных компетенций молодежи</a:t>
            </a:r>
            <a:endParaRPr/>
          </a:p>
        </p:txBody>
      </p:sp>
      <p:pic>
        <p:nvPicPr>
          <p:cNvPr id="274" name="Google Shape;27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8025" y="1807021"/>
            <a:ext cx="3283404" cy="72964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11"/>
          <p:cNvGrpSpPr/>
          <p:nvPr/>
        </p:nvGrpSpPr>
        <p:grpSpPr>
          <a:xfrm>
            <a:off x="682669" y="7129609"/>
            <a:ext cx="1535023" cy="2074940"/>
            <a:chOff x="13110360" y="3887817"/>
            <a:chExt cx="1535023" cy="2074940"/>
          </a:xfrm>
        </p:grpSpPr>
        <p:pic>
          <p:nvPicPr>
            <p:cNvPr id="276" name="Google Shape;276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95524" y="3887817"/>
              <a:ext cx="1076020" cy="1267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277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110360" y="4458888"/>
              <a:ext cx="1535023" cy="150386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78" name="Google Shape;278;p11"/>
          <p:cNvCxnSpPr/>
          <p:nvPr/>
        </p:nvCxnSpPr>
        <p:spPr>
          <a:xfrm>
            <a:off x="8967149" y="1807022"/>
            <a:ext cx="0" cy="7296452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9" name="Google Shape;279;p11"/>
          <p:cNvSpPr txBox="1"/>
          <p:nvPr/>
        </p:nvSpPr>
        <p:spPr>
          <a:xfrm>
            <a:off x="9305375" y="2016572"/>
            <a:ext cx="3972570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rgbClr val="6AB3E7"/>
                </a:solidFill>
                <a:latin typeface="Montserrat"/>
                <a:ea typeface="Montserrat"/>
                <a:cs typeface="Montserrat"/>
                <a:sym typeface="Montserrat"/>
              </a:rPr>
              <a:t>Онлайн-площадка бесплатных мероприятий </a:t>
            </a:r>
            <a:r>
              <a:rPr lang="ru-RU" sz="2800" b="1">
                <a:solidFill>
                  <a:srgbClr val="6AB3E7"/>
                </a:solidFill>
                <a:latin typeface="Montserrat"/>
                <a:ea typeface="Montserrat"/>
                <a:cs typeface="Montserrat"/>
                <a:sym typeface="Montserrat"/>
              </a:rPr>
              <a:t>Leader-id</a:t>
            </a:r>
            <a:br>
              <a:rPr lang="ru-RU" sz="2800" b="1">
                <a:solidFill>
                  <a:srgbClr val="6AB3E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Дни карьеры</a:t>
            </a:r>
            <a:b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Точках кипения</a:t>
            </a:r>
            <a:endParaRPr/>
          </a:p>
        </p:txBody>
      </p:sp>
      <p:pic>
        <p:nvPicPr>
          <p:cNvPr id="280" name="Google Shape;28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42442" y="1807021"/>
            <a:ext cx="3283404" cy="72964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11"/>
          <p:cNvGrpSpPr/>
          <p:nvPr/>
        </p:nvGrpSpPr>
        <p:grpSpPr>
          <a:xfrm>
            <a:off x="9551960" y="5703524"/>
            <a:ext cx="1887652" cy="1764573"/>
            <a:chOff x="9060385" y="5703524"/>
            <a:chExt cx="1887652" cy="1764573"/>
          </a:xfrm>
        </p:grpSpPr>
        <p:pic>
          <p:nvPicPr>
            <p:cNvPr id="282" name="Google Shape;282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089847" y="5703524"/>
              <a:ext cx="1076020" cy="1267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1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60385" y="5754308"/>
              <a:ext cx="1887652" cy="17137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261198"/>
            <a:ext cx="6500824" cy="463203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2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Отзывы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91" name="Google Shape;29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3208" y="1185637"/>
            <a:ext cx="6500824" cy="4632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1441" y="3140469"/>
            <a:ext cx="7575762" cy="2711779"/>
          </a:xfrm>
          <a:prstGeom prst="rect">
            <a:avLst/>
          </a:prstGeom>
          <a:noFill/>
          <a:ln>
            <a:noFill/>
          </a:ln>
          <a:effectLst>
            <a:outerShdw blurRad="396846" dist="81027" dir="2700000" sx="102530" sy="102530" algn="tl" rotWithShape="0">
              <a:srgbClr val="000000">
                <a:alpha val="12549"/>
              </a:srgbClr>
            </a:outerShdw>
          </a:effectLst>
        </p:spPr>
      </p:pic>
      <p:pic>
        <p:nvPicPr>
          <p:cNvPr id="293" name="Google Shape;2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970" y="1814541"/>
            <a:ext cx="7113980" cy="1079800"/>
          </a:xfrm>
          <a:prstGeom prst="rect">
            <a:avLst/>
          </a:prstGeom>
          <a:noFill/>
          <a:ln>
            <a:noFill/>
          </a:ln>
          <a:effectLst>
            <a:outerShdw blurRad="396846" dist="81027" dir="2700000" sx="102530" sy="102530" algn="tl" rotWithShape="0">
              <a:srgbClr val="000000">
                <a:alpha val="12549"/>
              </a:srgbClr>
            </a:outerShdw>
          </a:effectLst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78178" y="5070804"/>
            <a:ext cx="5011267" cy="1583872"/>
          </a:xfrm>
          <a:prstGeom prst="rect">
            <a:avLst/>
          </a:prstGeom>
          <a:noFill/>
          <a:ln>
            <a:noFill/>
          </a:ln>
          <a:effectLst>
            <a:outerShdw blurRad="582088" dist="261544" dir="2700000" algn="tl" rotWithShape="0">
              <a:srgbClr val="000000">
                <a:alpha val="26666"/>
              </a:srgbClr>
            </a:outerShdw>
          </a:effectLst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40462">
            <a:off x="6792658" y="583185"/>
            <a:ext cx="5061950" cy="3156275"/>
          </a:xfrm>
          <a:prstGeom prst="rect">
            <a:avLst/>
          </a:prstGeom>
          <a:noFill/>
          <a:ln>
            <a:noFill/>
          </a:ln>
          <a:effectLst>
            <a:outerShdw blurRad="582088" dist="261544" dir="2700000" algn="tl" rotWithShape="0">
              <a:srgbClr val="000000">
                <a:alpha val="26666"/>
              </a:srgbClr>
            </a:outerShdw>
          </a:effectLst>
        </p:spPr>
      </p:pic>
      <p:pic>
        <p:nvPicPr>
          <p:cNvPr id="296" name="Google Shape;296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8479" y="4946726"/>
            <a:ext cx="7683372" cy="2238293"/>
          </a:xfrm>
          <a:prstGeom prst="rect">
            <a:avLst/>
          </a:prstGeom>
          <a:noFill/>
          <a:ln>
            <a:noFill/>
          </a:ln>
          <a:effectLst>
            <a:outerShdw blurRad="396846" dist="81027" dir="2700000" sx="102530" sy="102530" algn="tl" rotWithShape="0">
              <a:srgbClr val="000000">
                <a:alpha val="12549"/>
              </a:srgbClr>
            </a:outerShdw>
          </a:effectLst>
        </p:spPr>
      </p:pic>
      <p:pic>
        <p:nvPicPr>
          <p:cNvPr id="297" name="Google Shape;297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72560" y="6577159"/>
            <a:ext cx="3271295" cy="2526793"/>
          </a:xfrm>
          <a:prstGeom prst="rect">
            <a:avLst/>
          </a:prstGeom>
          <a:noFill/>
          <a:ln>
            <a:noFill/>
          </a:ln>
          <a:effectLst>
            <a:outerShdw blurRad="582088" dist="261544" dir="2700000" algn="tl" rotWithShape="0">
              <a:srgbClr val="000000">
                <a:alpha val="26666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3"/>
          <p:cNvGrpSpPr/>
          <p:nvPr/>
        </p:nvGrpSpPr>
        <p:grpSpPr>
          <a:xfrm>
            <a:off x="6133531" y="1999745"/>
            <a:ext cx="4535037" cy="5296909"/>
            <a:chOff x="902891" y="49767"/>
            <a:chExt cx="4535037" cy="5296909"/>
          </a:xfrm>
        </p:grpSpPr>
        <p:sp>
          <p:nvSpPr>
            <p:cNvPr id="304" name="Google Shape;304;p13"/>
            <p:cNvSpPr/>
            <p:nvPr/>
          </p:nvSpPr>
          <p:spPr>
            <a:xfrm>
              <a:off x="902891" y="49767"/>
              <a:ext cx="2153687" cy="32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3"/>
            <p:cNvSpPr txBox="1"/>
            <p:nvPr/>
          </p:nvSpPr>
          <p:spPr>
            <a:xfrm>
              <a:off x="902891" y="49767"/>
              <a:ext cx="2153687" cy="32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4570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Montserrat"/>
                <a:buNone/>
              </a:pPr>
              <a:r>
                <a:rPr lang="ru-RU" sz="1200">
                  <a:solidFill>
                    <a:srgbClr val="0070C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https://www.r21.spb.ru/</a:t>
              </a:r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902891" y="436850"/>
              <a:ext cx="2153687" cy="2153687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3284241" y="49767"/>
              <a:ext cx="2153687" cy="32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 txBox="1"/>
            <p:nvPr/>
          </p:nvSpPr>
          <p:spPr>
            <a:xfrm>
              <a:off x="3284241" y="49767"/>
              <a:ext cx="2153687" cy="32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4570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Montserrat"/>
                <a:buNone/>
              </a:pPr>
              <a:r>
                <a:rPr lang="ru-RU" sz="1200">
                  <a:solidFill>
                    <a:srgbClr val="0070C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http://pkp.r21.spb.ru/</a:t>
              </a:r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3284241" y="436850"/>
              <a:ext cx="2153687" cy="2153687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902891" y="2805906"/>
              <a:ext cx="2153687" cy="32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 txBox="1"/>
            <p:nvPr/>
          </p:nvSpPr>
          <p:spPr>
            <a:xfrm>
              <a:off x="902891" y="2805906"/>
              <a:ext cx="2153687" cy="32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4570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Montserrat"/>
                <a:buNone/>
              </a:pPr>
              <a:r>
                <a:rPr lang="ru-RU" sz="1200">
                  <a:solidFill>
                    <a:srgbClr val="0070C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https://vk.com/czn_spb</a:t>
              </a:r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902891" y="3192989"/>
              <a:ext cx="2153687" cy="215368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3284241" y="2805906"/>
              <a:ext cx="2153687" cy="32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 txBox="1"/>
            <p:nvPr/>
          </p:nvSpPr>
          <p:spPr>
            <a:xfrm>
              <a:off x="3284241" y="2805906"/>
              <a:ext cx="2153687" cy="32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5700" rIns="45700" bIns="0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200"/>
                <a:buFont typeface="Montserrat"/>
                <a:buNone/>
              </a:pPr>
              <a:r>
                <a:rPr lang="ru-RU" sz="1200">
                  <a:solidFill>
                    <a:srgbClr val="0070C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https://vk.com/czn_expert</a:t>
              </a:r>
              <a:endParaRPr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3284241" y="3192989"/>
              <a:ext cx="2153687" cy="2153687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540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13"/>
          <p:cNvSpPr/>
          <p:nvPr/>
        </p:nvSpPr>
        <p:spPr>
          <a:xfrm rot="5400000">
            <a:off x="12499593" y="554143"/>
            <a:ext cx="1674564" cy="4949249"/>
          </a:xfrm>
          <a:prstGeom prst="wedgeRectCallout">
            <a:avLst>
              <a:gd name="adj1" fmla="val -33448"/>
              <a:gd name="adj2" fmla="val 9477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3"/>
          <p:cNvSpPr txBox="1"/>
          <p:nvPr/>
        </p:nvSpPr>
        <p:spPr>
          <a:xfrm>
            <a:off x="10862233" y="2191467"/>
            <a:ext cx="4949249" cy="167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Профессиональная ориентация, профессиограммы</a:t>
            </a:r>
            <a:endParaRPr sz="211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8" name="Google Shape;318;p13"/>
          <p:cNvSpPr/>
          <p:nvPr/>
        </p:nvSpPr>
        <p:spPr>
          <a:xfrm rot="5400000">
            <a:off x="12404343" y="3805611"/>
            <a:ext cx="1674564" cy="4758750"/>
          </a:xfrm>
          <a:prstGeom prst="wedgeRectCallout">
            <a:avLst>
              <a:gd name="adj1" fmla="val -33449"/>
              <a:gd name="adj2" fmla="val 95682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 txBox="1"/>
          <p:nvPr/>
        </p:nvSpPr>
        <p:spPr>
          <a:xfrm>
            <a:off x="10862232" y="5347693"/>
            <a:ext cx="4758750" cy="167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Группа Вконтакте</a:t>
            </a:r>
            <a:b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«Психологи Службы Занятости»</a:t>
            </a:r>
            <a:endParaRPr/>
          </a:p>
        </p:txBody>
      </p:sp>
      <p:sp>
        <p:nvSpPr>
          <p:cNvPr id="320" name="Google Shape;320;p13"/>
          <p:cNvSpPr/>
          <p:nvPr/>
        </p:nvSpPr>
        <p:spPr>
          <a:xfrm rot="5400000">
            <a:off x="3038865" y="889530"/>
            <a:ext cx="1674564" cy="4240040"/>
          </a:xfrm>
          <a:prstGeom prst="wedgeRectCallout">
            <a:avLst>
              <a:gd name="adj1" fmla="val -33448"/>
              <a:gd name="adj2" fmla="val -94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 txBox="1"/>
          <p:nvPr/>
        </p:nvSpPr>
        <p:spPr>
          <a:xfrm>
            <a:off x="1756112" y="2172263"/>
            <a:ext cx="4240040" cy="167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Официальный сайт Службы занятости населения</a:t>
            </a:r>
            <a:b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Санкт-Петербурга</a:t>
            </a:r>
            <a:endParaRPr/>
          </a:p>
        </p:txBody>
      </p:sp>
      <p:sp>
        <p:nvSpPr>
          <p:cNvPr id="322" name="Google Shape;322;p13"/>
          <p:cNvSpPr/>
          <p:nvPr/>
        </p:nvSpPr>
        <p:spPr>
          <a:xfrm rot="5400000">
            <a:off x="2972190" y="4122414"/>
            <a:ext cx="1674564" cy="4373390"/>
          </a:xfrm>
          <a:prstGeom prst="wedgeRectCallout">
            <a:avLst>
              <a:gd name="adj1" fmla="val -33448"/>
              <a:gd name="adj2" fmla="val -94944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 txBox="1"/>
          <p:nvPr/>
        </p:nvSpPr>
        <p:spPr>
          <a:xfrm>
            <a:off x="1622762" y="5471813"/>
            <a:ext cx="4373390" cy="1674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Группа Вконтакте</a:t>
            </a:r>
            <a:b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«Служба занятости населения Санкт-Петербурга»</a:t>
            </a:r>
            <a:endParaRPr/>
          </a:p>
        </p:txBody>
      </p:sp>
      <p:sp>
        <p:nvSpPr>
          <p:cNvPr id="324" name="Google Shape;324;p13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Контакты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4" descr="A picture containing indoor, building, bathroom,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-35" r="215"/>
          <a:stretch/>
        </p:blipFill>
        <p:spPr>
          <a:xfrm>
            <a:off x="0" y="0"/>
            <a:ext cx="17068800" cy="9618376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4"/>
          <p:cNvSpPr/>
          <p:nvPr/>
        </p:nvSpPr>
        <p:spPr>
          <a:xfrm>
            <a:off x="679450" y="3292476"/>
            <a:ext cx="10140950" cy="101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6000"/>
              <a:buFont typeface="Montserrat Medium"/>
              <a:buNone/>
            </a:pPr>
            <a:r>
              <a:rPr lang="ru-RU" sz="6000" b="1">
                <a:solidFill>
                  <a:srgbClr val="CF452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Спикеры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 l="20481" t="11204" r="20953"/>
          <a:stretch/>
        </p:blipFill>
        <p:spPr>
          <a:xfrm>
            <a:off x="1197082" y="1943233"/>
            <a:ext cx="3600000" cy="3602308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1" name="Google Shape;121;p2"/>
          <p:cNvSpPr txBox="1"/>
          <p:nvPr/>
        </p:nvSpPr>
        <p:spPr>
          <a:xfrm>
            <a:off x="1194000" y="6073078"/>
            <a:ext cx="6019502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Ольга Лаврова</a:t>
            </a:r>
            <a:b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6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8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начальник отдела информационного обеспечения и связей с общественностью Центра занятости населения</a:t>
            </a:r>
            <a:r>
              <a:rPr lang="ru-RU" sz="16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6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003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7418" y="1956243"/>
            <a:ext cx="3585435" cy="364546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3" name="Google Shape;123;p2"/>
          <p:cNvSpPr txBox="1"/>
          <p:nvPr/>
        </p:nvSpPr>
        <p:spPr>
          <a:xfrm>
            <a:off x="8987417" y="6073078"/>
            <a:ext cx="6019501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Ольга Чернаус</a:t>
            </a:r>
            <a:b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6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6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н</a:t>
            </a:r>
            <a:r>
              <a:rPr lang="ru-RU" sz="18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ачальник отдела профессионального самоопределения и карьерного роста Центра занятости населения</a:t>
            </a:r>
            <a:r>
              <a:rPr lang="ru-RU" sz="16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16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>
              <a:solidFill>
                <a:srgbClr val="003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4" name="Google Shape;12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99956" y="2081226"/>
            <a:ext cx="3530565" cy="353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57502" y="2351789"/>
            <a:ext cx="2978358" cy="2978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Миссия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1522131" y="1707072"/>
            <a:ext cx="11530481" cy="103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2800"/>
              <a:buFont typeface="Montserrat"/>
              <a:buNone/>
            </a:pPr>
            <a:r>
              <a:rPr lang="ru-RU" sz="28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Наша миссия – помощь в построении карьерного пути через приобретение необходимых дополнительных компетенций</a:t>
            </a:r>
            <a:endParaRPr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1039906" y="1308847"/>
            <a:ext cx="12532658" cy="1987304"/>
          </a:xfrm>
          <a:prstGeom prst="rect">
            <a:avLst/>
          </a:prstGeom>
          <a:noFill/>
          <a:ln w="25400" cap="flat" cmpd="sng">
            <a:solidFill>
              <a:srgbClr val="0033A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1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"/>
          <p:cNvSpPr txBox="1"/>
          <p:nvPr/>
        </p:nvSpPr>
        <p:spPr>
          <a:xfrm>
            <a:off x="1039906" y="3660607"/>
            <a:ext cx="11869270" cy="500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•"/>
            </a:pP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Внедрение современных способов подачи информации</a:t>
            </a:r>
            <a:endParaRPr dirty="0"/>
          </a:p>
          <a:p>
            <a:pPr marL="357750" marR="0" lvl="0" indent="-1460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•"/>
            </a:pP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Узнаваемость бренда Службы занятости как экспертного</a:t>
            </a:r>
            <a:endParaRPr dirty="0"/>
          </a:p>
          <a:p>
            <a:pPr marL="357750" marR="0" lvl="0" indent="-1460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•"/>
            </a:pP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Осознанный выбор Карьеры</a:t>
            </a:r>
            <a:endParaRPr dirty="0"/>
          </a:p>
          <a:p>
            <a:pPr marL="357750" marR="0" lvl="0" indent="-1460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•"/>
            </a:pPr>
            <a:r>
              <a:rPr lang="ru-RU" sz="22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Привлечение </a:t>
            </a: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молодежной аудитории</a:t>
            </a:r>
            <a:endParaRPr dirty="0"/>
          </a:p>
          <a:p>
            <a:pPr marL="357750" marR="0" lvl="0" indent="-1460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•"/>
            </a:pP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Психологическая грамотность населения</a:t>
            </a:r>
            <a:endParaRPr dirty="0"/>
          </a:p>
          <a:p>
            <a:pPr marL="357750" marR="0" lvl="0" indent="-1460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•"/>
            </a:pP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Рост лояльности целевой аудитории</a:t>
            </a:r>
            <a:endParaRPr dirty="0"/>
          </a:p>
        </p:txBody>
      </p:sp>
      <p:pic>
        <p:nvPicPr>
          <p:cNvPr id="135" name="Google Shape;13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1006" y="4302413"/>
            <a:ext cx="6500824" cy="4632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/>
          <p:nvPr/>
        </p:nvSpPr>
        <p:spPr>
          <a:xfrm>
            <a:off x="679450" y="380634"/>
            <a:ext cx="9761629" cy="55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Группа «Служба занятости населения» в ВК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3815448" y="1765612"/>
            <a:ext cx="5659871" cy="4291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2400"/>
              <a:buFont typeface="Montserrat"/>
              <a:buNone/>
            </a:pPr>
            <a:r>
              <a:rPr lang="ru-RU" sz="24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В среднем ежемесячно:</a:t>
            </a:r>
            <a:endParaRPr sz="2000">
              <a:solidFill>
                <a:srgbClr val="003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rgbClr val="0033A0"/>
              </a:buClr>
              <a:buSzPts val="2400"/>
              <a:buFont typeface="Montserrat"/>
              <a:buChar char="•"/>
            </a:pPr>
            <a:r>
              <a:rPr lang="ru-RU" sz="24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Посещаемость</a:t>
            </a:r>
            <a:r>
              <a:rPr lang="ru-RU" sz="20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20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около 5 000</a:t>
            </a:r>
            <a:br>
              <a:rPr lang="ru-RU" sz="36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24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уникальных пользователей</a:t>
            </a:r>
            <a:endParaRPr sz="2000">
              <a:solidFill>
                <a:srgbClr val="0033A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rgbClr val="0033A0"/>
              </a:buClr>
              <a:buSzPts val="2400"/>
              <a:buFont typeface="Montserrat"/>
              <a:buChar char="•"/>
            </a:pPr>
            <a:r>
              <a:rPr lang="ru-RU" sz="24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Охват</a:t>
            </a:r>
            <a:r>
              <a:rPr lang="ru-RU" sz="20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-RU" sz="20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36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от 70 000 до 500 000 </a:t>
            </a:r>
            <a:r>
              <a:rPr lang="ru-RU" sz="24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пользователей сети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033A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679449" y="916995"/>
            <a:ext cx="10836360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2000"/>
              <a:buFont typeface="Montserrat"/>
              <a:buNone/>
            </a:pPr>
            <a:r>
              <a:rPr lang="ru-RU" sz="20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создана в феврале 2013 года</a:t>
            </a:r>
            <a:endParaRPr/>
          </a:p>
        </p:txBody>
      </p:sp>
      <p:grpSp>
        <p:nvGrpSpPr>
          <p:cNvPr id="144" name="Google Shape;144;p4"/>
          <p:cNvGrpSpPr/>
          <p:nvPr/>
        </p:nvGrpSpPr>
        <p:grpSpPr>
          <a:xfrm>
            <a:off x="986815" y="2240242"/>
            <a:ext cx="2195688" cy="3162566"/>
            <a:chOff x="995447" y="1692140"/>
            <a:chExt cx="2195688" cy="3162566"/>
          </a:xfrm>
        </p:grpSpPr>
        <p:sp>
          <p:nvSpPr>
            <p:cNvPr id="145" name="Google Shape;145;p4"/>
            <p:cNvSpPr txBox="1"/>
            <p:nvPr/>
          </p:nvSpPr>
          <p:spPr>
            <a:xfrm>
              <a:off x="1012712" y="3671136"/>
              <a:ext cx="2178423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6AB3E7"/>
                </a:buClr>
                <a:buSzPts val="4800"/>
                <a:buFont typeface="Montserrat"/>
                <a:buNone/>
              </a:pPr>
              <a:r>
                <a:rPr lang="ru-RU" sz="4800" b="1">
                  <a:solidFill>
                    <a:srgbClr val="6AB3E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31 842</a:t>
              </a:r>
              <a:endParaRPr/>
            </a:p>
          </p:txBody>
        </p:sp>
        <p:pic>
          <p:nvPicPr>
            <p:cNvPr id="146" name="Google Shape;146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46649" y="1692140"/>
              <a:ext cx="1076020" cy="12675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61485" y="2263211"/>
              <a:ext cx="1535023" cy="15038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p4"/>
            <p:cNvSpPr/>
            <p:nvPr/>
          </p:nvSpPr>
          <p:spPr>
            <a:xfrm>
              <a:off x="995447" y="4320067"/>
              <a:ext cx="2178423" cy="5346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33A0"/>
                </a:buClr>
                <a:buSzPts val="2400"/>
                <a:buFont typeface="Montserrat"/>
                <a:buNone/>
              </a:pPr>
              <a:r>
                <a:rPr lang="ru-RU" sz="2400" b="1">
                  <a:solidFill>
                    <a:srgbClr val="0033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подписчика</a:t>
              </a:r>
              <a:endParaRPr/>
            </a:p>
          </p:txBody>
        </p:sp>
      </p:grpSp>
      <p:sp>
        <p:nvSpPr>
          <p:cNvPr id="149" name="Google Shape;149;p4"/>
          <p:cNvSpPr txBox="1"/>
          <p:nvPr/>
        </p:nvSpPr>
        <p:spPr>
          <a:xfrm>
            <a:off x="959953" y="6013762"/>
            <a:ext cx="3021645" cy="3107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Рубрики</a:t>
            </a: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/>
          </a:p>
          <a:p>
            <a:pPr marL="357750" marR="0" lvl="0" indent="-2857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Вопрос-ответ</a:t>
            </a:r>
            <a:endParaRPr/>
          </a:p>
          <a:p>
            <a:pPr marL="357750" marR="0" lvl="0" indent="-2857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 </a:t>
            </a:r>
            <a:endParaRPr/>
          </a:p>
          <a:p>
            <a:pPr marL="357750" marR="0" lvl="0" indent="-2857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Фото </a:t>
            </a:r>
            <a:endParaRPr/>
          </a:p>
          <a:p>
            <a:pPr marL="357750" marR="0" lvl="0" indent="-2857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Статьи</a:t>
            </a:r>
            <a:endParaRPr/>
          </a:p>
        </p:txBody>
      </p:sp>
      <p:sp>
        <p:nvSpPr>
          <p:cNvPr id="150" name="Google Shape;150;p4"/>
          <p:cNvSpPr txBox="1"/>
          <p:nvPr/>
        </p:nvSpPr>
        <p:spPr>
          <a:xfrm>
            <a:off x="4251872" y="6665921"/>
            <a:ext cx="12201504" cy="2399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&gt; 2 066 </a:t>
            </a: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диалогов с подписчиками</a:t>
            </a:r>
            <a:endParaRPr/>
          </a:p>
          <a:p>
            <a:pPr marL="7200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186</a:t>
            </a: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роликов на разные темы</a:t>
            </a:r>
            <a:b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1 940 </a:t>
            </a: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фотографий с мероприятий</a:t>
            </a:r>
            <a:endParaRPr/>
          </a:p>
          <a:p>
            <a:pPr marL="7200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&gt; 60 </a:t>
            </a: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полезных статей</a:t>
            </a:r>
            <a:endParaRPr/>
          </a:p>
        </p:txBody>
      </p:sp>
      <p:sp>
        <p:nvSpPr>
          <p:cNvPr id="151" name="Google Shape;151;p4"/>
          <p:cNvSpPr txBox="1"/>
          <p:nvPr/>
        </p:nvSpPr>
        <p:spPr>
          <a:xfrm>
            <a:off x="3806517" y="6644704"/>
            <a:ext cx="620437" cy="247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7750" marR="0" lvl="0" indent="-28574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/>
          </a:p>
          <a:p>
            <a:pPr marL="357750" marR="0" lvl="0" indent="-2857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/>
          </a:p>
          <a:p>
            <a:pPr marL="357750" marR="0" lvl="0" indent="-2857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/>
          </a:p>
          <a:p>
            <a:pPr marL="357750" marR="0" lvl="0" indent="-2857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/>
          </a:p>
        </p:txBody>
      </p:sp>
      <p:cxnSp>
        <p:nvCxnSpPr>
          <p:cNvPr id="152" name="Google Shape;152;p4"/>
          <p:cNvCxnSpPr/>
          <p:nvPr/>
        </p:nvCxnSpPr>
        <p:spPr>
          <a:xfrm>
            <a:off x="679449" y="5870330"/>
            <a:ext cx="10687798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53" name="Google Shape;153;p4"/>
          <p:cNvCxnSpPr/>
          <p:nvPr/>
        </p:nvCxnSpPr>
        <p:spPr>
          <a:xfrm>
            <a:off x="679449" y="1622180"/>
            <a:ext cx="10407651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54" name="Google Shape;154;p4"/>
          <p:cNvSpPr/>
          <p:nvPr/>
        </p:nvSpPr>
        <p:spPr>
          <a:xfrm>
            <a:off x="10823589" y="1418332"/>
            <a:ext cx="5899538" cy="7312697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"/>
          <p:cNvSpPr/>
          <p:nvPr/>
        </p:nvSpPr>
        <p:spPr>
          <a:xfrm>
            <a:off x="10492313" y="7786477"/>
            <a:ext cx="6230855" cy="94455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4"/>
          <p:cNvSpPr/>
          <p:nvPr/>
        </p:nvSpPr>
        <p:spPr>
          <a:xfrm>
            <a:off x="9805067" y="3901650"/>
            <a:ext cx="3137234" cy="3137262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/>
        </p:nvSpPr>
        <p:spPr>
          <a:xfrm>
            <a:off x="4605542" y="3790752"/>
            <a:ext cx="454766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7750" marR="0" lvl="0" indent="-28574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серия видео-интервью, где можно найти ответы на самые актуальные вопросы в сфере труда и занятости</a:t>
            </a:r>
            <a:endParaRPr/>
          </a:p>
        </p:txBody>
      </p:sp>
      <p:sp>
        <p:nvSpPr>
          <p:cNvPr id="163" name="Google Shape;163;p5"/>
          <p:cNvSpPr txBox="1"/>
          <p:nvPr/>
        </p:nvSpPr>
        <p:spPr>
          <a:xfrm>
            <a:off x="4524617" y="1812996"/>
            <a:ext cx="97087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Видеопроект</a:t>
            </a:r>
            <a:b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32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Поиск работы: инструкция к применению</a:t>
            </a:r>
            <a:endParaRPr/>
          </a:p>
        </p:txBody>
      </p:sp>
      <p:sp>
        <p:nvSpPr>
          <p:cNvPr id="164" name="Google Shape;164;p5"/>
          <p:cNvSpPr txBox="1"/>
          <p:nvPr/>
        </p:nvSpPr>
        <p:spPr>
          <a:xfrm>
            <a:off x="4602341" y="5819352"/>
            <a:ext cx="4547666" cy="238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49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темы: самозанятость, построение карьеры, программы обучения, подработка, работа</a:t>
            </a:r>
            <a:b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для молодежи</a:t>
            </a:r>
            <a:endParaRPr/>
          </a:p>
        </p:txBody>
      </p:sp>
      <p:sp>
        <p:nvSpPr>
          <p:cNvPr id="165" name="Google Shape;165;p5"/>
          <p:cNvSpPr txBox="1"/>
          <p:nvPr/>
        </p:nvSpPr>
        <p:spPr>
          <a:xfrm>
            <a:off x="1248796" y="5381834"/>
            <a:ext cx="21784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31</a:t>
            </a:r>
            <a:endParaRPr/>
          </a:p>
        </p:txBody>
      </p:sp>
      <p:sp>
        <p:nvSpPr>
          <p:cNvPr id="166" name="Google Shape;166;p5"/>
          <p:cNvSpPr/>
          <p:nvPr/>
        </p:nvSpPr>
        <p:spPr>
          <a:xfrm>
            <a:off x="1248796" y="6030765"/>
            <a:ext cx="2178423" cy="53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выпуск</a:t>
            </a:r>
            <a:endParaRPr/>
          </a:p>
        </p:txBody>
      </p:sp>
      <p:sp>
        <p:nvSpPr>
          <p:cNvPr id="167" name="Google Shape;167;p5"/>
          <p:cNvSpPr txBox="1"/>
          <p:nvPr/>
        </p:nvSpPr>
        <p:spPr>
          <a:xfrm>
            <a:off x="1075000" y="6946835"/>
            <a:ext cx="25260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120 638</a:t>
            </a:r>
            <a:endParaRPr/>
          </a:p>
        </p:txBody>
      </p:sp>
      <p:sp>
        <p:nvSpPr>
          <p:cNvPr id="168" name="Google Shape;168;p5"/>
          <p:cNvSpPr/>
          <p:nvPr/>
        </p:nvSpPr>
        <p:spPr>
          <a:xfrm>
            <a:off x="1248796" y="7612605"/>
            <a:ext cx="2178423" cy="53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просмотров</a:t>
            </a:r>
            <a:endParaRPr/>
          </a:p>
        </p:txBody>
      </p:sp>
      <p:cxnSp>
        <p:nvCxnSpPr>
          <p:cNvPr id="169" name="Google Shape;169;p5"/>
          <p:cNvCxnSpPr/>
          <p:nvPr/>
        </p:nvCxnSpPr>
        <p:spPr>
          <a:xfrm>
            <a:off x="918970" y="6773556"/>
            <a:ext cx="2682043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70" name="Google Shape;170;p5"/>
          <p:cNvCxnSpPr/>
          <p:nvPr/>
        </p:nvCxnSpPr>
        <p:spPr>
          <a:xfrm>
            <a:off x="4684146" y="3082692"/>
            <a:ext cx="9549247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71" name="Google Shape;171;p5"/>
          <p:cNvPicPr preferRelativeResize="0"/>
          <p:nvPr/>
        </p:nvPicPr>
        <p:blipFill rotWithShape="1">
          <a:blip r:embed="rId3">
            <a:alphaModFix/>
          </a:blip>
          <a:srcRect r="11972"/>
          <a:stretch/>
        </p:blipFill>
        <p:spPr>
          <a:xfrm>
            <a:off x="9156409" y="3604431"/>
            <a:ext cx="7912391" cy="485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879" y="1937561"/>
            <a:ext cx="3228415" cy="271770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/>
          <p:nvPr/>
        </p:nvSpPr>
        <p:spPr>
          <a:xfrm>
            <a:off x="679450" y="380634"/>
            <a:ext cx="9761629" cy="55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Группа «Служба занятости населения» в ВК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4" name="Google Shape;174;p5"/>
          <p:cNvSpPr/>
          <p:nvPr/>
        </p:nvSpPr>
        <p:spPr>
          <a:xfrm>
            <a:off x="679449" y="916995"/>
            <a:ext cx="10836360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2000"/>
              <a:buFont typeface="Montserrat"/>
              <a:buNone/>
            </a:pPr>
            <a:r>
              <a:rPr lang="ru-RU" sz="20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2022 год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426" y="1914568"/>
            <a:ext cx="3253832" cy="273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6"/>
          <p:cNvSpPr txBox="1"/>
          <p:nvPr/>
        </p:nvSpPr>
        <p:spPr>
          <a:xfrm>
            <a:off x="4556764" y="3611740"/>
            <a:ext cx="397763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7750" marR="0" lvl="0" indent="-28574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Char char="•"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короткие видео</a:t>
            </a:r>
            <a:b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новостями рынка труда и секретами планирования карьеры</a:t>
            </a:r>
            <a:endParaRPr/>
          </a:p>
        </p:txBody>
      </p:sp>
      <p:sp>
        <p:nvSpPr>
          <p:cNvPr id="182" name="Google Shape;182;p6"/>
          <p:cNvSpPr txBox="1"/>
          <p:nvPr/>
        </p:nvSpPr>
        <p:spPr>
          <a:xfrm>
            <a:off x="4524617" y="1794802"/>
            <a:ext cx="97087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Видеоподкаст </a:t>
            </a:r>
            <a:br>
              <a:rPr lang="ru-RU" sz="2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32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Работа в Петербурге: говорим о главном</a:t>
            </a:r>
            <a:endParaRPr/>
          </a:p>
        </p:txBody>
      </p:sp>
      <p:sp>
        <p:nvSpPr>
          <p:cNvPr id="183" name="Google Shape;183;p6"/>
          <p:cNvSpPr txBox="1"/>
          <p:nvPr/>
        </p:nvSpPr>
        <p:spPr>
          <a:xfrm>
            <a:off x="1248796" y="5363640"/>
            <a:ext cx="21784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/>
          </a:p>
        </p:txBody>
      </p:sp>
      <p:sp>
        <p:nvSpPr>
          <p:cNvPr id="184" name="Google Shape;184;p6"/>
          <p:cNvSpPr/>
          <p:nvPr/>
        </p:nvSpPr>
        <p:spPr>
          <a:xfrm>
            <a:off x="1248796" y="6012571"/>
            <a:ext cx="2178423" cy="53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выпусков</a:t>
            </a:r>
            <a:endParaRPr/>
          </a:p>
        </p:txBody>
      </p:sp>
      <p:sp>
        <p:nvSpPr>
          <p:cNvPr id="185" name="Google Shape;185;p6"/>
          <p:cNvSpPr txBox="1"/>
          <p:nvPr/>
        </p:nvSpPr>
        <p:spPr>
          <a:xfrm>
            <a:off x="399530" y="6928641"/>
            <a:ext cx="37209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&gt;15 000</a:t>
            </a:r>
            <a:endParaRPr sz="4800" b="1">
              <a:solidFill>
                <a:srgbClr val="CF45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6"/>
          <p:cNvSpPr/>
          <p:nvPr/>
        </p:nvSpPr>
        <p:spPr>
          <a:xfrm>
            <a:off x="1248796" y="7594411"/>
            <a:ext cx="2178423" cy="53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просмотров</a:t>
            </a:r>
            <a:endParaRPr/>
          </a:p>
        </p:txBody>
      </p:sp>
      <p:cxnSp>
        <p:nvCxnSpPr>
          <p:cNvPr id="187" name="Google Shape;187;p6"/>
          <p:cNvCxnSpPr/>
          <p:nvPr/>
        </p:nvCxnSpPr>
        <p:spPr>
          <a:xfrm>
            <a:off x="918970" y="6755362"/>
            <a:ext cx="2682043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188" name="Google Shape;188;p6"/>
          <p:cNvCxnSpPr/>
          <p:nvPr/>
        </p:nvCxnSpPr>
        <p:spPr>
          <a:xfrm>
            <a:off x="4684146" y="3064498"/>
            <a:ext cx="9549247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 t="51671" r="13121" b="8340"/>
          <a:stretch/>
        </p:blipFill>
        <p:spPr>
          <a:xfrm>
            <a:off x="8923105" y="3399431"/>
            <a:ext cx="8145696" cy="284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4">
            <a:alphaModFix/>
          </a:blip>
          <a:srcRect l="179" t="1743" r="-178" b="58269"/>
          <a:stretch/>
        </p:blipFill>
        <p:spPr>
          <a:xfrm>
            <a:off x="4556764" y="6408942"/>
            <a:ext cx="9375956" cy="284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6"/>
          <p:cNvSpPr/>
          <p:nvPr/>
        </p:nvSpPr>
        <p:spPr>
          <a:xfrm>
            <a:off x="679450" y="380634"/>
            <a:ext cx="9761629" cy="55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Группа «Служба занятости населения» в ВК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679449" y="916995"/>
            <a:ext cx="10836360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2000"/>
              <a:buFont typeface="Montserrat"/>
              <a:buNone/>
            </a:pPr>
            <a:r>
              <a:rPr lang="ru-RU" sz="20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2023 год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"/>
          <p:cNvSpPr/>
          <p:nvPr/>
        </p:nvSpPr>
        <p:spPr>
          <a:xfrm>
            <a:off x="679450" y="568892"/>
            <a:ext cx="9761629" cy="55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Группа ««Психологи Службы занятости / Работа Карьера СПб»» в ВК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679449" y="1320484"/>
            <a:ext cx="10836360" cy="35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2000"/>
              <a:buFont typeface="Montserrat"/>
              <a:buNone/>
            </a:pPr>
            <a:r>
              <a:rPr lang="ru-RU" sz="2000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создана в 2020 году</a:t>
            </a:r>
            <a:endParaRPr/>
          </a:p>
        </p:txBody>
      </p:sp>
      <p:sp>
        <p:nvSpPr>
          <p:cNvPr id="200" name="Google Shape;200;p7"/>
          <p:cNvSpPr txBox="1"/>
          <p:nvPr/>
        </p:nvSpPr>
        <p:spPr>
          <a:xfrm>
            <a:off x="1001946" y="6383239"/>
            <a:ext cx="29534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Практико-ориентированный</a:t>
            </a:r>
            <a:r>
              <a:rPr lang="ru-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контент</a:t>
            </a:r>
            <a:endParaRPr/>
          </a:p>
        </p:txBody>
      </p:sp>
      <p:cxnSp>
        <p:nvCxnSpPr>
          <p:cNvPr id="201" name="Google Shape;201;p7"/>
          <p:cNvCxnSpPr/>
          <p:nvPr/>
        </p:nvCxnSpPr>
        <p:spPr>
          <a:xfrm>
            <a:off x="753730" y="7922684"/>
            <a:ext cx="10687798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02" name="Google Shape;202;p7"/>
          <p:cNvCxnSpPr/>
          <p:nvPr/>
        </p:nvCxnSpPr>
        <p:spPr>
          <a:xfrm>
            <a:off x="753730" y="2042958"/>
            <a:ext cx="10219070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03" name="Google Shape;203;p7"/>
          <p:cNvSpPr txBox="1"/>
          <p:nvPr/>
        </p:nvSpPr>
        <p:spPr>
          <a:xfrm>
            <a:off x="822768" y="3767226"/>
            <a:ext cx="33117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Доступность экспертов – </a:t>
            </a:r>
            <a:r>
              <a:rPr lang="ru-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задать вопрос из любой точки страны</a:t>
            </a:r>
            <a:endParaRPr sz="16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4" name="Google Shape;2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7262" y="2699901"/>
            <a:ext cx="782791" cy="80827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/>
          <p:nvPr/>
        </p:nvSpPr>
        <p:spPr>
          <a:xfrm>
            <a:off x="4848248" y="3759297"/>
            <a:ext cx="458071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Возможность пользоваться контентом как </a:t>
            </a:r>
            <a:r>
              <a:rPr lang="ru-RU" sz="16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информационно-методическими материалами</a:t>
            </a:r>
            <a:endParaRPr/>
          </a:p>
        </p:txBody>
      </p:sp>
      <p:pic>
        <p:nvPicPr>
          <p:cNvPr id="206" name="Google Shape;20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5443" y="2859868"/>
            <a:ext cx="1026327" cy="67202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7"/>
          <p:cNvSpPr txBox="1"/>
          <p:nvPr/>
        </p:nvSpPr>
        <p:spPr>
          <a:xfrm>
            <a:off x="4616268" y="6378499"/>
            <a:ext cx="504467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Освещение тем </a:t>
            </a:r>
            <a:r>
              <a:rPr lang="ru-RU" sz="16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 технологий поиска работы до психологических аспектов </a:t>
            </a:r>
            <a:r>
              <a:rPr lang="ru-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успешного трудоустройства</a:t>
            </a:r>
            <a:endParaRPr/>
          </a:p>
        </p:txBody>
      </p:sp>
      <p:pic>
        <p:nvPicPr>
          <p:cNvPr id="208" name="Google Shape;20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9432" y="5380341"/>
            <a:ext cx="758348" cy="75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13237" y="5316908"/>
            <a:ext cx="930841" cy="84510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7"/>
          <p:cNvSpPr txBox="1"/>
          <p:nvPr/>
        </p:nvSpPr>
        <p:spPr>
          <a:xfrm>
            <a:off x="14035801" y="7372291"/>
            <a:ext cx="2804160" cy="156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охват </a:t>
            </a:r>
            <a:r>
              <a:rPr lang="ru-RU" sz="3200" b="1">
                <a:solidFill>
                  <a:srgbClr val="0033A0"/>
                </a:solidFill>
                <a:latin typeface="Montserrat"/>
                <a:ea typeface="Montserrat"/>
                <a:cs typeface="Montserrat"/>
                <a:sym typeface="Montserrat"/>
              </a:rPr>
              <a:t>216 </a:t>
            </a:r>
            <a:r>
              <a:rPr lang="ru-RU" sz="21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городов РФ и ближнего зарубежья</a:t>
            </a:r>
            <a:endParaRPr/>
          </a:p>
        </p:txBody>
      </p:sp>
      <p:pic>
        <p:nvPicPr>
          <p:cNvPr id="211" name="Google Shape;21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14603" y="5918406"/>
            <a:ext cx="2077036" cy="131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13234" y="6122459"/>
            <a:ext cx="2804160" cy="280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/>
          <p:cNvPicPr preferRelativeResize="0"/>
          <p:nvPr/>
        </p:nvPicPr>
        <p:blipFill rotWithShape="1">
          <a:blip r:embed="rId9">
            <a:alphaModFix/>
          </a:blip>
          <a:srcRect l="563" r="1124" b="862"/>
          <a:stretch/>
        </p:blipFill>
        <p:spPr>
          <a:xfrm>
            <a:off x="10805934" y="1047775"/>
            <a:ext cx="5920068" cy="449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"/>
          <p:cNvSpPr/>
          <p:nvPr/>
        </p:nvSpPr>
        <p:spPr>
          <a:xfrm>
            <a:off x="679450" y="568892"/>
            <a:ext cx="9761629" cy="55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Группа ««Психологи Службы занятости / Работа Карьера СПб»» в ВК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220" name="Google Shape;220;p8"/>
          <p:cNvGraphicFramePr/>
          <p:nvPr/>
        </p:nvGraphicFramePr>
        <p:xfrm>
          <a:off x="607991" y="5447489"/>
          <a:ext cx="5837305" cy="3814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1" name="Google Shape;22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451" y="1879742"/>
            <a:ext cx="1656350" cy="16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8"/>
          <p:cNvSpPr txBox="1"/>
          <p:nvPr/>
        </p:nvSpPr>
        <p:spPr>
          <a:xfrm>
            <a:off x="2449511" y="1812996"/>
            <a:ext cx="97087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Прямые эфиры</a:t>
            </a:r>
            <a:endParaRPr/>
          </a:p>
        </p:txBody>
      </p:sp>
      <p:sp>
        <p:nvSpPr>
          <p:cNvPr id="223" name="Google Shape;223;p8"/>
          <p:cNvSpPr txBox="1"/>
          <p:nvPr/>
        </p:nvSpPr>
        <p:spPr>
          <a:xfrm>
            <a:off x="2449511" y="2575335"/>
            <a:ext cx="6667882" cy="232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Психологическая поддержка</a:t>
            </a:r>
            <a:endParaRPr sz="2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Жизненные сценарии</a:t>
            </a:r>
            <a:endParaRPr/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Внутренние резервы стрессоустойчивости</a:t>
            </a:r>
            <a:endParaRPr/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Структура и динамика конфликтов</a:t>
            </a:r>
            <a:endParaRPr/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Страх - защита или демотиватор?</a:t>
            </a:r>
            <a:endParaRPr/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Энергия для жизни</a:t>
            </a:r>
            <a:endParaRPr sz="2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4" name="Google Shape;224;p8"/>
          <p:cNvSpPr txBox="1"/>
          <p:nvPr/>
        </p:nvSpPr>
        <p:spPr>
          <a:xfrm>
            <a:off x="9173712" y="2575335"/>
            <a:ext cx="7343772" cy="232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Социальная адаптация</a:t>
            </a:r>
            <a:endParaRPr sz="2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Пауза в карьере: с пользой для себя</a:t>
            </a:r>
            <a:endParaRPr/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Чем удивить HR-специалиста на собеседовании?</a:t>
            </a:r>
            <a:endParaRPr/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Полезные кейсы для поиска работы</a:t>
            </a:r>
            <a:endParaRPr/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Искусство трудоустройства</a:t>
            </a:r>
            <a:endParaRPr/>
          </a:p>
          <a:p>
            <a:pPr marL="357750" marR="0" lvl="0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Войти в IT</a:t>
            </a:r>
            <a:endParaRPr/>
          </a:p>
        </p:txBody>
      </p:sp>
      <p:sp>
        <p:nvSpPr>
          <p:cNvPr id="225" name="Google Shape;225;p8"/>
          <p:cNvSpPr txBox="1"/>
          <p:nvPr/>
        </p:nvSpPr>
        <p:spPr>
          <a:xfrm>
            <a:off x="8049078" y="5421833"/>
            <a:ext cx="21784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99</a:t>
            </a:r>
            <a:endParaRPr sz="4800" b="1">
              <a:solidFill>
                <a:srgbClr val="CF45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7797268" y="6128933"/>
            <a:ext cx="2682043" cy="53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прямых эфира</a:t>
            </a:r>
            <a:endParaRPr/>
          </a:p>
        </p:txBody>
      </p:sp>
      <p:sp>
        <p:nvSpPr>
          <p:cNvPr id="227" name="Google Shape;227;p8"/>
          <p:cNvSpPr txBox="1"/>
          <p:nvPr/>
        </p:nvSpPr>
        <p:spPr>
          <a:xfrm>
            <a:off x="7256932" y="7038983"/>
            <a:ext cx="37209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2 100</a:t>
            </a:r>
            <a:endParaRPr sz="4800" b="1">
              <a:solidFill>
                <a:srgbClr val="CF45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8"/>
          <p:cNvSpPr/>
          <p:nvPr/>
        </p:nvSpPr>
        <p:spPr>
          <a:xfrm>
            <a:off x="7149889" y="7957002"/>
            <a:ext cx="4091040" cy="53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просмотров каждого ролика в среднем</a:t>
            </a:r>
            <a:endParaRPr/>
          </a:p>
        </p:txBody>
      </p:sp>
      <p:cxnSp>
        <p:nvCxnSpPr>
          <p:cNvPr id="229" name="Google Shape;229;p8"/>
          <p:cNvCxnSpPr/>
          <p:nvPr/>
        </p:nvCxnSpPr>
        <p:spPr>
          <a:xfrm rot="10800000">
            <a:off x="7330316" y="6871400"/>
            <a:ext cx="3698468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30" name="Google Shape;230;p8"/>
          <p:cNvSpPr txBox="1"/>
          <p:nvPr/>
        </p:nvSpPr>
        <p:spPr>
          <a:xfrm>
            <a:off x="12602417" y="5181529"/>
            <a:ext cx="243023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&gt;2 400</a:t>
            </a:r>
            <a:endParaRPr sz="4800" b="1">
              <a:solidFill>
                <a:srgbClr val="CF45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8"/>
          <p:cNvSpPr/>
          <p:nvPr/>
        </p:nvSpPr>
        <p:spPr>
          <a:xfrm>
            <a:off x="12282639" y="6049017"/>
            <a:ext cx="3169067" cy="91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лайков, репостов и комментариев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2" name="Google Shape;232;p8"/>
          <p:cNvSpPr txBox="1"/>
          <p:nvPr/>
        </p:nvSpPr>
        <p:spPr>
          <a:xfrm>
            <a:off x="11810271" y="7038983"/>
            <a:ext cx="37209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F4520"/>
              </a:buClr>
              <a:buSzPts val="4800"/>
              <a:buFont typeface="Montserrat"/>
              <a:buNone/>
            </a:pPr>
            <a:r>
              <a:rPr lang="ru-RU" sz="48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ER=1,4</a:t>
            </a:r>
            <a:endParaRPr sz="4800" b="1">
              <a:solidFill>
                <a:srgbClr val="CF45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3" name="Google Shape;233;p8"/>
          <p:cNvSpPr/>
          <p:nvPr/>
        </p:nvSpPr>
        <p:spPr>
          <a:xfrm>
            <a:off x="11703228" y="7957002"/>
            <a:ext cx="4091040" cy="53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</a:pPr>
            <a:r>
              <a:rPr lang="ru-RU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общий индекс вовлеченности</a:t>
            </a:r>
            <a:endParaRPr/>
          </a:p>
        </p:txBody>
      </p:sp>
      <p:cxnSp>
        <p:nvCxnSpPr>
          <p:cNvPr id="234" name="Google Shape;234;p8"/>
          <p:cNvCxnSpPr/>
          <p:nvPr/>
        </p:nvCxnSpPr>
        <p:spPr>
          <a:xfrm rot="10800000">
            <a:off x="11473108" y="5250486"/>
            <a:ext cx="0" cy="3775948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235" name="Google Shape;235;p8"/>
          <p:cNvCxnSpPr/>
          <p:nvPr/>
        </p:nvCxnSpPr>
        <p:spPr>
          <a:xfrm rot="10800000">
            <a:off x="11902316" y="6871400"/>
            <a:ext cx="3698468" cy="0"/>
          </a:xfrm>
          <a:prstGeom prst="straightConnector1">
            <a:avLst/>
          </a:prstGeom>
          <a:noFill/>
          <a:ln w="38100" cap="flat" cmpd="sng">
            <a:solidFill>
              <a:srgbClr val="6AB3E7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"/>
          <p:cNvSpPr/>
          <p:nvPr/>
        </p:nvSpPr>
        <p:spPr>
          <a:xfrm>
            <a:off x="679450" y="568892"/>
            <a:ext cx="9761629" cy="55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A0"/>
              </a:buClr>
              <a:buSzPts val="3200"/>
              <a:buFont typeface="Montserrat SemiBold"/>
              <a:buNone/>
            </a:pPr>
            <a:r>
              <a:rPr lang="ru-RU" sz="3200">
                <a:solidFill>
                  <a:srgbClr val="0033A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Группа ««Психологи Службы занятости / Работа Карьера СПб»» в ВК</a:t>
            </a:r>
            <a:endParaRPr sz="32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42" name="Google Shape;242;p9"/>
          <p:cNvSpPr txBox="1"/>
          <p:nvPr/>
        </p:nvSpPr>
        <p:spPr>
          <a:xfrm>
            <a:off x="2878780" y="1812996"/>
            <a:ext cx="97087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CF4520"/>
                </a:solidFill>
                <a:latin typeface="Montserrat"/>
                <a:ea typeface="Montserrat"/>
                <a:cs typeface="Montserrat"/>
                <a:sym typeface="Montserrat"/>
              </a:rPr>
              <a:t>Вебинары. Вебинарная площадка</a:t>
            </a:r>
            <a:endParaRPr/>
          </a:p>
        </p:txBody>
      </p:sp>
      <p:sp>
        <p:nvSpPr>
          <p:cNvPr id="243" name="Google Shape;243;p9"/>
          <p:cNvSpPr txBox="1"/>
          <p:nvPr/>
        </p:nvSpPr>
        <p:spPr>
          <a:xfrm>
            <a:off x="7893280" y="2690699"/>
            <a:ext cx="9225046" cy="6811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20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Темы:</a:t>
            </a:r>
            <a:endParaRPr sz="2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57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Как начать карьеру заново: от резюме до собеседования</a:t>
            </a:r>
            <a:endParaRPr/>
          </a:p>
          <a:p>
            <a:pPr marL="357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Собеседование. Экзамен или переговоры?</a:t>
            </a:r>
            <a:endParaRPr/>
          </a:p>
          <a:p>
            <a:pPr marL="357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Поиск работы, если вам за... </a:t>
            </a:r>
            <a:endParaRPr/>
          </a:p>
          <a:p>
            <a:pPr marL="357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Резюме, которое работает.</a:t>
            </a:r>
            <a:b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Лайфхаки и современные инструменты</a:t>
            </a:r>
            <a:endParaRPr/>
          </a:p>
          <a:p>
            <a:pPr marL="357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Найти себя на рынке труда</a:t>
            </a:r>
            <a:endParaRPr/>
          </a:p>
          <a:p>
            <a:pPr marL="357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Профессия и занятость в новой реальности.</a:t>
            </a:r>
            <a:b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Особенности рынка труда</a:t>
            </a:r>
            <a:endParaRPr/>
          </a:p>
          <a:p>
            <a:pPr marL="357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Тревога и как с ней работать </a:t>
            </a:r>
            <a:endParaRPr/>
          </a:p>
          <a:p>
            <a:pPr marL="357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Тайм-менеджмент</a:t>
            </a:r>
            <a:endParaRPr/>
          </a:p>
          <a:p>
            <a:pPr marL="357750" marR="0" lvl="0" indent="-2857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•"/>
            </a:pPr>
            <a:r>
              <a:rPr lang="ru-RU" sz="20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Антистресс. В поисках ресурсов</a:t>
            </a:r>
            <a:endParaRPr/>
          </a:p>
          <a:p>
            <a:pPr marL="357750" marR="0" lvl="0" indent="-1587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4" name="Google Shape;244;p9"/>
          <p:cNvSpPr txBox="1"/>
          <p:nvPr/>
        </p:nvSpPr>
        <p:spPr>
          <a:xfrm>
            <a:off x="12505803" y="13630113"/>
            <a:ext cx="3164539" cy="47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475" tIns="95225" rIns="190475" bIns="95225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17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5" name="Google Shape;245;p9"/>
          <p:cNvGraphicFramePr/>
          <p:nvPr/>
        </p:nvGraphicFramePr>
        <p:xfrm>
          <a:off x="864211" y="4004954"/>
          <a:ext cx="6395679" cy="4910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6" name="Google Shape;24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451" y="1793648"/>
            <a:ext cx="2070893" cy="1627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440</Words>
  <Application>Microsoft Office PowerPoint</Application>
  <PresentationFormat>Произвольный</PresentationFormat>
  <Paragraphs>143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Calibri</vt:lpstr>
      <vt:lpstr>Times New Roman</vt:lpstr>
      <vt:lpstr>Arial</vt:lpstr>
      <vt:lpstr>Montserrat Medium</vt:lpstr>
      <vt:lpstr>Montserrat SemiBold</vt:lpstr>
      <vt:lpstr>Montserrat</vt:lpstr>
      <vt:lpstr>Noto Sans Symbols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Александровна Тихонова</dc:creator>
  <cp:lastModifiedBy>Лаврова Ольга Александровна</cp:lastModifiedBy>
  <cp:revision>2</cp:revision>
  <dcterms:created xsi:type="dcterms:W3CDTF">2022-02-02T17:42:51Z</dcterms:created>
  <dcterms:modified xsi:type="dcterms:W3CDTF">2023-03-13T08:10:00Z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5</vt:i4>
  </property>
</Properties>
</file>