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86" r:id="rId3"/>
    <p:sldId id="298" r:id="rId4"/>
    <p:sldId id="300" r:id="rId5"/>
    <p:sldId id="302" r:id="rId6"/>
    <p:sldId id="299" r:id="rId7"/>
  </p:sldIdLst>
  <p:sldSz cx="17068800" cy="9601200"/>
  <p:notesSz cx="6797675" cy="9928225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3CC2FB-C338-4621-8FBA-1C79B4EA276E}">
          <p14:sldIdLst>
            <p14:sldId id="256"/>
            <p14:sldId id="286"/>
            <p14:sldId id="298"/>
            <p14:sldId id="300"/>
            <p14:sldId id="30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A20"/>
    <a:srgbClr val="0033A0"/>
    <a:srgbClr val="CF4520"/>
    <a:srgbClr val="6AB3E7"/>
    <a:srgbClr val="034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0" autoAdjust="0"/>
    <p:restoredTop sz="98970" autoAdjust="0"/>
  </p:normalViewPr>
  <p:slideViewPr>
    <p:cSldViewPr snapToGrid="0">
      <p:cViewPr varScale="1">
        <p:scale>
          <a:sx n="83" d="100"/>
          <a:sy n="83" d="100"/>
        </p:scale>
        <p:origin x="1056" y="102"/>
      </p:cViewPr>
      <p:guideLst>
        <p:guide orient="horz" pos="420"/>
        <p:guide pos="3471"/>
        <p:guide orient="horz" pos="650"/>
        <p:guide pos="265"/>
        <p:guide pos="10487"/>
        <p:guide pos="3763"/>
        <p:guide pos="6977"/>
        <p:guide pos="7263"/>
        <p:guide orient="horz" pos="2074"/>
        <p:guide orient="horz" pos="2213"/>
        <p:guide orient="horz" pos="3892"/>
        <p:guide orient="horz" pos="4016"/>
        <p:guide pos="428"/>
        <p:guide orient="horz" pos="56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79797" y="4715822"/>
            <a:ext cx="5438050" cy="44674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3847649" y="0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3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9431979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300" b="0" strike="noStrike" spc="-1">
                <a:latin typeface="Times New Roman"/>
              </a:defRPr>
            </a:lvl1pPr>
          </a:lstStyle>
          <a:p>
            <a:r>
              <a:rPr lang="ru-RU" sz="13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3847649" y="9431979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300" b="0" strike="noStrike" spc="-1">
                <a:latin typeface="Times New Roman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473" y="4777666"/>
            <a:ext cx="5438374" cy="39091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49915" y="9429973"/>
            <a:ext cx="2946110" cy="49775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3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79473" y="4777666"/>
            <a:ext cx="5438374" cy="39091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49915" y="9429973"/>
            <a:ext cx="2946110" cy="49775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79473" y="4777666"/>
            <a:ext cx="5438374" cy="39091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49915" y="9429973"/>
            <a:ext cx="2946110" cy="49775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79473" y="4777666"/>
            <a:ext cx="5438374" cy="39091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49915" y="9429973"/>
            <a:ext cx="2946110" cy="49775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3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79473" y="4777666"/>
            <a:ext cx="5438374" cy="39091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49915" y="9429973"/>
            <a:ext cx="2946110" cy="49775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600" smtClean="0"/>
              <a:pPr/>
              <a:t>‹#›</a:t>
            </a:fld>
            <a:endParaRPr lang="ru-RU" sz="16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120000" tIns="60000" rIns="120000" bIns="60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600" smtClean="0"/>
              <a:pPr/>
              <a:t>‹#›</a:t>
            </a:fld>
            <a:endParaRPr lang="ru-RU" sz="1600" dirty="0">
              <a:latin typeface="Times New Roman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6D62BC4A-7468-46FD-A94A-A53C662B3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>
          <a:xfrm>
            <a:off x="15182663" y="339099"/>
            <a:ext cx="1464920" cy="432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267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73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5867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867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867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867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6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6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867" b="0" strike="noStrike" spc="-1">
                <a:latin typeface="Times New Roman"/>
              </a:defRPr>
            </a:lvl1pPr>
          </a:lstStyle>
          <a:p>
            <a:r>
              <a:rPr lang="ru-RU" sz="1867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733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1152017" lvl="1" indent="-432005">
              <a:lnSpc>
                <a:spcPct val="90000"/>
              </a:lnSpc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67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728026" lvl="2" indent="-384005">
              <a:lnSpc>
                <a:spcPct val="90000"/>
              </a:lnSpc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2304036" lvl="3" indent="-288003">
              <a:lnSpc>
                <a:spcPct val="90000"/>
              </a:lnSpc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880043" lvl="4" indent="-288003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3456052" lvl="5" indent="-288003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4032059" lvl="6" indent="-288003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67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21921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1219218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414" indent="-304804" algn="l" defTabSz="121921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23" indent="-304804" algn="l" defTabSz="121921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632" indent="-304804" algn="l" defTabSz="121921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1" indent="-304804" algn="l" defTabSz="121921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51" indent="-304804" algn="l" defTabSz="121921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8" indent="-304804" algn="l" defTabSz="121921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68" indent="-304804" algn="l" defTabSz="121921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78" indent="-304804" algn="l" defTabSz="121921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9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8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6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8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45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55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64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73" algn="l" defTabSz="12192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1.jpg"/><Relationship Id="rId5" Type="http://schemas.openxmlformats.org/officeDocument/2006/relationships/image" Target="../media/image6.jpeg"/><Relationship Id="rId1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19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7.png"/><Relationship Id="rId5" Type="http://schemas.openxmlformats.org/officeDocument/2006/relationships/image" Target="../media/image40.png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22.svg"/><Relationship Id="rId12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1.png"/><Relationship Id="rId5" Type="http://schemas.openxmlformats.org/officeDocument/2006/relationships/image" Target="../media/image20.svg"/><Relationship Id="rId10" Type="http://schemas.openxmlformats.org/officeDocument/2006/relationships/image" Target="../media/image46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-1458640" y="228600"/>
            <a:ext cx="9676320" cy="976848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-969280" y="228600"/>
            <a:ext cx="9753600" cy="914352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718" y="-142341"/>
            <a:ext cx="15209135" cy="10139423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8379" y="228600"/>
            <a:ext cx="14086539" cy="9387357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0291" y="228600"/>
            <a:ext cx="13716000" cy="9144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3" y="798840"/>
            <a:ext cx="1975317" cy="816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4349" y="-595916"/>
            <a:ext cx="3417195" cy="3571123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A6F9A60E-B08E-47EA-A23A-F1E0B47A3F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4" y="-1596995"/>
            <a:ext cx="12958144" cy="12818809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/>
          <a:stretch/>
        </p:blipFill>
        <p:spPr>
          <a:xfrm>
            <a:off x="4061583" y="1499709"/>
            <a:ext cx="28307" cy="28307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A picture containing building, indoor, bathroom, white&#10;&#10;Description automatically generated"/>
          <p:cNvPicPr/>
          <p:nvPr/>
        </p:nvPicPr>
        <p:blipFill rotWithShape="1">
          <a:blip r:embed="rId13"/>
          <a:srcRect r="12569"/>
          <a:stretch/>
        </p:blipFill>
        <p:spPr>
          <a:xfrm>
            <a:off x="1690215" y="-1600201"/>
            <a:ext cx="15669757" cy="12801601"/>
          </a:xfrm>
          <a:prstGeom prst="rect">
            <a:avLst/>
          </a:prstGeom>
          <a:ln w="0">
            <a:noFill/>
          </a:ln>
        </p:spPr>
      </p:pic>
      <p:sp>
        <p:nvSpPr>
          <p:cNvPr id="134" name="TextBox 22"/>
          <p:cNvSpPr/>
          <p:nvPr/>
        </p:nvSpPr>
        <p:spPr>
          <a:xfrm>
            <a:off x="7610576" y="3010749"/>
            <a:ext cx="9749397" cy="3403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60000" rIns="120000" bIns="60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333" b="1" spc="-1" dirty="0">
                <a:solidFill>
                  <a:srgbClr val="0033A0"/>
                </a:solidFill>
                <a:latin typeface="Montserrat Medium" panose="00000600000000000000" pitchFamily="2" charset="-52"/>
              </a:rPr>
              <a:t>Центр занятости – проводник к цели «трудоустройство» в формате «одного окна»</a:t>
            </a:r>
            <a:endParaRPr lang="ru-RU" sz="6667" b="1" spc="-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FCA19-B387-4272-9BD1-E60D6602BCA5}"/>
              </a:ext>
            </a:extLst>
          </p:cNvPr>
          <p:cNvSpPr txBox="1"/>
          <p:nvPr/>
        </p:nvSpPr>
        <p:spPr>
          <a:xfrm>
            <a:off x="7610575" y="10205245"/>
            <a:ext cx="21906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spc="-1" dirty="0" smtClean="0">
                <a:solidFill>
                  <a:srgbClr val="CF4520"/>
                </a:solidFill>
                <a:latin typeface="Montserrat"/>
              </a:rPr>
              <a:t>16 </a:t>
            </a:r>
            <a:r>
              <a:rPr lang="ru-RU" sz="1600" spc="-1" dirty="0">
                <a:solidFill>
                  <a:srgbClr val="CF4520"/>
                </a:solidFill>
                <a:latin typeface="Montserrat"/>
              </a:rPr>
              <a:t>марта 2023 года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4B090DD0-62CF-4B79-AA32-D7330B307D0C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15025619" y="-761691"/>
            <a:ext cx="1621965" cy="637749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45FBF0-9414-45CF-B4B3-A8E85CB6C1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02" y="-719544"/>
            <a:ext cx="2764961" cy="5534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94175C-EB44-4552-A25C-D0E6282F7BDE}"/>
              </a:ext>
            </a:extLst>
          </p:cNvPr>
          <p:cNvSpPr txBox="1"/>
          <p:nvPr/>
        </p:nvSpPr>
        <p:spPr>
          <a:xfrm>
            <a:off x="7610575" y="7122975"/>
            <a:ext cx="8039943" cy="214443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2667" spc="-1" dirty="0">
                <a:solidFill>
                  <a:srgbClr val="57B6E7"/>
                </a:solidFill>
                <a:latin typeface="Montserrat" panose="00000500000000000000" pitchFamily="2" charset="-52"/>
              </a:rPr>
              <a:t>Е.А. Субботина, директор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2667" spc="-1" dirty="0">
                <a:solidFill>
                  <a:srgbClr val="57B6E7"/>
                </a:solidFill>
                <a:latin typeface="Montserrat" panose="00000500000000000000" pitchFamily="2" charset="-52"/>
              </a:rPr>
              <a:t>ГУ ТО «Центр занятости населения Тульской области»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ru-RU" sz="2667" spc="-1" dirty="0">
              <a:solidFill>
                <a:srgbClr val="57B6E7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421218" y="-711200"/>
            <a:ext cx="16226367" cy="11146245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</p:grp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419360" y="2185560"/>
            <a:ext cx="7781760" cy="6135360"/>
          </a:xfrm>
          <a:prstGeom prst="rect">
            <a:avLst/>
          </a:prstGeom>
          <a:ln w="0">
            <a:noFill/>
          </a:ln>
        </p:spPr>
      </p:pic>
      <p:pic>
        <p:nvPicPr>
          <p:cNvPr id="4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7894" y="4089914"/>
            <a:ext cx="1246565" cy="1164190"/>
          </a:xfrm>
          <a:prstGeom prst="rect">
            <a:avLst/>
          </a:prstGeom>
        </p:spPr>
      </p:pic>
      <p:sp>
        <p:nvSpPr>
          <p:cNvPr id="27" name="TextBox 38"/>
          <p:cNvSpPr/>
          <p:nvPr/>
        </p:nvSpPr>
        <p:spPr>
          <a:xfrm>
            <a:off x="580541" y="142630"/>
            <a:ext cx="15250861" cy="1390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267" b="1" spc="-1" dirty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Формат </a:t>
            </a:r>
            <a:r>
              <a:rPr lang="ru-RU" sz="4267" b="1" spc="-1" dirty="0" smtClean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«одного </a:t>
            </a:r>
            <a:r>
              <a:rPr lang="ru-RU" sz="4267" b="1" spc="-1" dirty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окна</a:t>
            </a:r>
            <a:r>
              <a:rPr lang="ru-RU" sz="4267" b="1" spc="-1" dirty="0" smtClean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»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4267" b="1" spc="-1" dirty="0" smtClean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по приказу №158</a:t>
            </a:r>
            <a:endParaRPr lang="ru-RU" sz="4267" b="1" spc="-1" dirty="0">
              <a:latin typeface="Montserrat SemiBold" panose="000007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07" y="5403740"/>
            <a:ext cx="1808610" cy="8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20" y="5380117"/>
            <a:ext cx="1793637" cy="8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260" y="5387434"/>
            <a:ext cx="2278280" cy="67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57894" y="1485379"/>
            <a:ext cx="1228030" cy="1191223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8716176" y="3461569"/>
            <a:ext cx="6993" cy="573733"/>
          </a:xfrm>
          <a:prstGeom prst="straightConnector1">
            <a:avLst/>
          </a:prstGeom>
          <a:ln w="57150">
            <a:solidFill>
              <a:srgbClr val="E14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0023676" y="6346822"/>
            <a:ext cx="1051724" cy="1079912"/>
          </a:xfrm>
          <a:prstGeom prst="straightConnector1">
            <a:avLst/>
          </a:prstGeom>
          <a:ln w="57150">
            <a:solidFill>
              <a:srgbClr val="E14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69311" y="7521186"/>
            <a:ext cx="6299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1" dirty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Партнеры </a:t>
            </a:r>
            <a:r>
              <a:rPr lang="ru-RU" sz="2800" b="1" spc="-1" dirty="0" smtClean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непосредственно располагаются и оказывают услуги на территории ЦЗН</a:t>
            </a:r>
            <a:endParaRPr lang="ru-RU" sz="2800" b="1" spc="-1" dirty="0">
              <a:solidFill>
                <a:srgbClr val="0033A0"/>
              </a:solidFill>
              <a:latin typeface="Montserrat SemiBold" panose="00000700000000000000" pitchFamily="2" charset="-52"/>
              <a:ea typeface="DejaVu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73114" y="2593133"/>
            <a:ext cx="7997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1" dirty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Заявительный характер </a:t>
            </a:r>
            <a:endParaRPr lang="ru-RU" sz="2800" b="1" spc="-1" dirty="0" smtClean="0">
              <a:solidFill>
                <a:srgbClr val="0033A0"/>
              </a:solidFill>
              <a:latin typeface="Montserrat SemiBold" panose="00000700000000000000" pitchFamily="2" charset="-52"/>
              <a:ea typeface="DejaVu Sans"/>
            </a:endParaRPr>
          </a:p>
          <a:p>
            <a:pPr algn="ctr"/>
            <a:r>
              <a:rPr lang="ru-RU" sz="2800" b="1" spc="-1" dirty="0" smtClean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при обращении </a:t>
            </a:r>
            <a:r>
              <a:rPr lang="ru-RU" sz="2800" b="1" spc="-1" dirty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в ЦЗН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6752070" y="6363800"/>
            <a:ext cx="898796" cy="1062934"/>
          </a:xfrm>
          <a:prstGeom prst="straightConnector1">
            <a:avLst/>
          </a:prstGeom>
          <a:ln w="57150">
            <a:solidFill>
              <a:srgbClr val="E14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8866386" y="6328213"/>
            <a:ext cx="4264" cy="1098521"/>
          </a:xfrm>
          <a:prstGeom prst="straightConnector1">
            <a:avLst/>
          </a:prstGeom>
          <a:ln w="57150">
            <a:solidFill>
              <a:srgbClr val="E14A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899203" y="5405799"/>
            <a:ext cx="7377826" cy="846363"/>
          </a:xfrm>
          <a:prstGeom prst="roundRect">
            <a:avLst/>
          </a:prstGeom>
          <a:noFill/>
          <a:ln>
            <a:solidFill>
              <a:srgbClr val="E14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с вырезом 52"/>
          <p:cNvSpPr/>
          <p:nvPr/>
        </p:nvSpPr>
        <p:spPr>
          <a:xfrm>
            <a:off x="292725" y="1733936"/>
            <a:ext cx="6196687" cy="3653498"/>
          </a:xfrm>
          <a:prstGeom prst="notchedRightArrow">
            <a:avLst/>
          </a:prstGeom>
          <a:solidFill>
            <a:srgbClr val="E14A20"/>
          </a:solidFill>
          <a:ln w="38100">
            <a:solidFill>
              <a:srgbClr val="E14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* Планируется расширение присутствия сотрудников ЦЗН на территории МФЦ для привлечения клиентского потока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Стрелка вправо с вырезом 59"/>
          <p:cNvSpPr/>
          <p:nvPr/>
        </p:nvSpPr>
        <p:spPr>
          <a:xfrm>
            <a:off x="11631223" y="2125390"/>
            <a:ext cx="5278225" cy="3445072"/>
          </a:xfrm>
          <a:prstGeom prst="notchedRightArrow">
            <a:avLst/>
          </a:prstGeom>
          <a:solidFill>
            <a:srgbClr val="E14A20"/>
          </a:solidFill>
          <a:ln w="38100">
            <a:solidFill>
              <a:srgbClr val="E14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ТРУДОУСТРОЙСТВО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93" y="4861922"/>
            <a:ext cx="2521080" cy="440077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5249" y="4571648"/>
            <a:ext cx="2696483" cy="46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421218" y="-711200"/>
            <a:ext cx="16226367" cy="11146245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</p:grp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419360" y="2185560"/>
            <a:ext cx="7781760" cy="6135360"/>
          </a:xfrm>
          <a:prstGeom prst="rect">
            <a:avLst/>
          </a:prstGeom>
          <a:ln w="0">
            <a:noFill/>
          </a:ln>
        </p:spPr>
      </p:pic>
      <p:sp>
        <p:nvSpPr>
          <p:cNvPr id="7" name="TextBox 38">
            <a:extLst>
              <a:ext uri="{FF2B5EF4-FFF2-40B4-BE49-F238E27FC236}">
                <a16:creationId xmlns:a16="http://schemas.microsoft.com/office/drawing/2014/main" id="{95438848-D8A1-466E-A139-1F2ABB0DD520}"/>
              </a:ext>
            </a:extLst>
          </p:cNvPr>
          <p:cNvSpPr/>
          <p:nvPr/>
        </p:nvSpPr>
        <p:spPr>
          <a:xfrm>
            <a:off x="1242449" y="3517746"/>
            <a:ext cx="16047720" cy="6250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667" b="1" i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Сотрудник ЦЗН – </a:t>
            </a:r>
            <a:r>
              <a:rPr lang="ru-RU" sz="2667" b="1" i="1" u="sng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ПРОВОДНИК</a:t>
            </a:r>
            <a:r>
              <a:rPr lang="ru-RU" sz="2667" b="1" i="1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, </a:t>
            </a:r>
            <a:r>
              <a:rPr lang="ru-RU" sz="2667" b="1" i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который помогает </a:t>
            </a:r>
            <a:endParaRPr lang="ru-RU" sz="2667" b="1" i="1" spc="-1" dirty="0" smtClean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2667" b="1" i="1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взаимодействовать </a:t>
            </a:r>
            <a:r>
              <a:rPr lang="ru-RU" sz="2667" b="1" i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с партнерами</a:t>
            </a:r>
            <a:endParaRPr lang="ru-RU" sz="2667" b="1" i="1" spc="-1" dirty="0">
              <a:latin typeface="Montserrat" panose="00000500000000000000" pitchFamily="2" charset="-52"/>
            </a:endParaRPr>
          </a:p>
        </p:txBody>
      </p:sp>
      <p:pic>
        <p:nvPicPr>
          <p:cNvPr id="51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5282" y="5359431"/>
            <a:ext cx="1312117" cy="1239584"/>
          </a:xfrm>
          <a:prstGeom prst="rect">
            <a:avLst/>
          </a:prstGeom>
        </p:spPr>
      </p:pic>
      <p:sp>
        <p:nvSpPr>
          <p:cNvPr id="27" name="TextBox 38"/>
          <p:cNvSpPr/>
          <p:nvPr/>
        </p:nvSpPr>
        <p:spPr>
          <a:xfrm>
            <a:off x="3388053" y="202321"/>
            <a:ext cx="10858500" cy="11340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267" b="1" spc="-1" dirty="0" smtClean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Формат </a:t>
            </a:r>
            <a:r>
              <a:rPr lang="ru-RU" sz="4267" b="1" spc="-1" dirty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«одного окна»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4267" b="1" spc="-1" dirty="0" smtClean="0">
                <a:solidFill>
                  <a:srgbClr val="0033A0"/>
                </a:solidFill>
                <a:latin typeface="Montserrat SemiBold" panose="00000700000000000000" pitchFamily="2" charset="-52"/>
              </a:rPr>
              <a:t>В ЦЗН </a:t>
            </a:r>
            <a:r>
              <a:rPr lang="ru-RU" sz="4267" b="1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Тульской области</a:t>
            </a:r>
            <a:endParaRPr lang="ru-RU" sz="4267" b="1" spc="-1" dirty="0">
              <a:latin typeface="Montserrat SemiBold" panose="00000700000000000000" pitchFamily="2" charset="-52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54" y="4203343"/>
            <a:ext cx="2194371" cy="10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52" y="2411748"/>
            <a:ext cx="1808801" cy="8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20" y="2303767"/>
            <a:ext cx="2329792" cy="6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7" y="1413216"/>
            <a:ext cx="995541" cy="102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624" y="1781678"/>
            <a:ext cx="1516408" cy="13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071" y="1966117"/>
            <a:ext cx="1513183" cy="10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520" y="3390896"/>
            <a:ext cx="2014635" cy="116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2" y="3229336"/>
            <a:ext cx="1480967" cy="144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2" y="4979968"/>
            <a:ext cx="2330670" cy="6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21" y="1493067"/>
            <a:ext cx="1144462" cy="101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98" y="2885326"/>
            <a:ext cx="1350710" cy="127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22">
            <a:extLst>
              <a:ext uri="{FF2B5EF4-FFF2-40B4-BE49-F238E27FC236}">
                <a16:creationId xmlns:a16="http://schemas.microsoft.com/office/drawing/2014/main" id="{0ADE11C7-D833-4E80-A23D-4B09FA302F7D}"/>
              </a:ext>
            </a:extLst>
          </p:cNvPr>
          <p:cNvSpPr/>
          <p:nvPr/>
        </p:nvSpPr>
        <p:spPr>
          <a:xfrm>
            <a:off x="6487606" y="6160771"/>
            <a:ext cx="7617742" cy="552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60000" rIns="120000" bIns="60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pc="-1" dirty="0" smtClean="0">
                <a:solidFill>
                  <a:srgbClr val="CF4520"/>
                </a:solidFill>
                <a:latin typeface="Montserrat Medium" panose="00000600000000000000" pitchFamily="2" charset="-52"/>
              </a:rPr>
              <a:t>Хочу       найти </a:t>
            </a:r>
            <a:r>
              <a:rPr lang="ru-RU" sz="2800" b="1" spc="-1" dirty="0">
                <a:solidFill>
                  <a:srgbClr val="CF4520"/>
                </a:solidFill>
                <a:latin typeface="Montserrat Medium" panose="00000600000000000000" pitchFamily="2" charset="-52"/>
              </a:rPr>
              <a:t>работу        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774" y="4992986"/>
            <a:ext cx="2272703" cy="8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9" y="5886385"/>
            <a:ext cx="928420" cy="10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273" y="1572946"/>
            <a:ext cx="2969798" cy="9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346" y="6084259"/>
            <a:ext cx="1771561" cy="115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60" y="3472146"/>
            <a:ext cx="1289492" cy="273547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53945" y="3341704"/>
            <a:ext cx="11026960" cy="3524250"/>
          </a:xfrm>
          <a:prstGeom prst="roundRect">
            <a:avLst/>
          </a:prstGeom>
          <a:noFill/>
          <a:ln w="47625">
            <a:solidFill>
              <a:srgbClr val="E14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434316" y="6924547"/>
            <a:ext cx="504968" cy="778138"/>
          </a:xfrm>
          <a:prstGeom prst="downArrow">
            <a:avLst/>
          </a:prstGeom>
          <a:solidFill>
            <a:srgbClr val="E14A20"/>
          </a:solidFill>
          <a:ln>
            <a:solidFill>
              <a:srgbClr val="E14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65591" y="7743762"/>
            <a:ext cx="15781994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950" b="1" dirty="0" smtClean="0">
                <a:solidFill>
                  <a:srgbClr val="0033A0"/>
                </a:solidFill>
              </a:rPr>
              <a:t>Заявительный характер обращения в ЦЗН.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950" b="1" dirty="0" smtClean="0">
                <a:solidFill>
                  <a:srgbClr val="0033A0"/>
                </a:solidFill>
              </a:rPr>
              <a:t>Услуги партнеров оказываются в цифровом формате или с помощью организации мероприятий в рамках заключенных соглашений.</a:t>
            </a:r>
          </a:p>
        </p:txBody>
      </p:sp>
      <p:sp>
        <p:nvSpPr>
          <p:cNvPr id="24" name="Овальная выноска 23"/>
          <p:cNvSpPr/>
          <p:nvPr/>
        </p:nvSpPr>
        <p:spPr>
          <a:xfrm>
            <a:off x="91664" y="154321"/>
            <a:ext cx="3648366" cy="2195677"/>
          </a:xfrm>
          <a:prstGeom prst="wedgeEllipseCallout">
            <a:avLst>
              <a:gd name="adj1" fmla="val 50990"/>
              <a:gd name="adj2" fmla="val 92336"/>
            </a:avLst>
          </a:prstGeom>
          <a:noFill/>
          <a:ln w="34925">
            <a:solidFill>
              <a:srgbClr val="E14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0033A0"/>
              </a:solidFill>
            </a:endParaRPr>
          </a:p>
          <a:p>
            <a:pPr algn="ctr"/>
            <a:r>
              <a:rPr lang="ru-RU" sz="2000" b="1" i="1" u="sng" dirty="0" smtClean="0">
                <a:solidFill>
                  <a:srgbClr val="0033A0"/>
                </a:solidFill>
              </a:rPr>
              <a:t>20 </a:t>
            </a:r>
            <a:r>
              <a:rPr lang="ru-RU" sz="2000" b="1" i="1" u="sng" dirty="0">
                <a:solidFill>
                  <a:srgbClr val="0033A0"/>
                </a:solidFill>
              </a:rPr>
              <a:t>соглашений </a:t>
            </a:r>
            <a:endParaRPr lang="ru-RU" sz="2000" b="1" i="1" u="sng" dirty="0" smtClean="0">
              <a:solidFill>
                <a:srgbClr val="0033A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33A0"/>
                </a:solidFill>
              </a:rPr>
              <a:t>с </a:t>
            </a:r>
            <a:r>
              <a:rPr lang="ru-RU" sz="2000" b="1" i="1" dirty="0">
                <a:solidFill>
                  <a:srgbClr val="0033A0"/>
                </a:solidFill>
              </a:rPr>
              <a:t>партнерами. </a:t>
            </a:r>
            <a:endParaRPr lang="ru-RU" sz="2000" b="1" i="1" dirty="0" smtClean="0">
              <a:solidFill>
                <a:srgbClr val="0033A0"/>
              </a:solidFill>
            </a:endParaRPr>
          </a:p>
          <a:p>
            <a:pPr algn="ctr"/>
            <a:endParaRPr lang="ru-RU" sz="1000" b="1" i="1" dirty="0" smtClean="0">
              <a:solidFill>
                <a:srgbClr val="0033A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33A0"/>
                </a:solidFill>
              </a:rPr>
              <a:t>В </a:t>
            </a:r>
            <a:r>
              <a:rPr lang="ru-RU" sz="2000" b="1" i="1" dirty="0">
                <a:solidFill>
                  <a:srgbClr val="0033A0"/>
                </a:solidFill>
              </a:rPr>
              <a:t>планах увеличение числа соглашений.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74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421218" y="-711200"/>
            <a:ext cx="16226367" cy="11146245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</p:grp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419360" y="2185560"/>
            <a:ext cx="7781760" cy="6135360"/>
          </a:xfrm>
          <a:prstGeom prst="rect">
            <a:avLst/>
          </a:prstGeom>
          <a:ln w="0">
            <a:noFill/>
          </a:ln>
        </p:spPr>
      </p:pic>
      <p:pic>
        <p:nvPicPr>
          <p:cNvPr id="4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16860" y="1496170"/>
            <a:ext cx="1202304" cy="1011074"/>
          </a:xfrm>
          <a:prstGeom prst="rect">
            <a:avLst/>
          </a:prstGeom>
        </p:spPr>
      </p:pic>
      <p:sp>
        <p:nvSpPr>
          <p:cNvPr id="27" name="TextBox 38"/>
          <p:cNvSpPr/>
          <p:nvPr/>
        </p:nvSpPr>
        <p:spPr>
          <a:xfrm>
            <a:off x="3246848" y="-210525"/>
            <a:ext cx="10858500" cy="156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267" b="1" spc="-1" dirty="0">
                <a:solidFill>
                  <a:srgbClr val="0033A0"/>
                </a:solidFill>
                <a:latin typeface="Montserrat SemiBold" panose="00000700000000000000" pitchFamily="2" charset="-52"/>
                <a:ea typeface="DejaVu Sans"/>
              </a:rPr>
              <a:t>ЖС – открытие собственного дела</a:t>
            </a:r>
            <a:endParaRPr lang="ru-RU" sz="4267" b="1" spc="-1" dirty="0">
              <a:latin typeface="Montserrat SemiBold" panose="000007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336" y="2946955"/>
            <a:ext cx="2205059" cy="10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349" y="1699061"/>
            <a:ext cx="1768611" cy="7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329" y="3629502"/>
            <a:ext cx="1501577" cy="13621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6595EB-CE56-45D0-82FC-29A09A607633}"/>
              </a:ext>
            </a:extLst>
          </p:cNvPr>
          <p:cNvSpPr txBox="1"/>
          <p:nvPr/>
        </p:nvSpPr>
        <p:spPr>
          <a:xfrm>
            <a:off x="3286721" y="1483048"/>
            <a:ext cx="8213206" cy="617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988" indent="-380990">
              <a:spcBef>
                <a:spcPts val="800"/>
              </a:spcBef>
              <a:buBlip>
                <a:blip r:embed="rId8"/>
              </a:buBlip>
            </a:pPr>
            <a:r>
              <a:rPr lang="ru-RU" sz="2667" b="1" dirty="0">
                <a:latin typeface="Montserrat Medium" panose="00000600000000000000" pitchFamily="2" charset="-52"/>
              </a:rPr>
              <a:t>Определение профильной группы</a:t>
            </a:r>
          </a:p>
          <a:p>
            <a:pPr marL="476988" indent="-380990">
              <a:spcBef>
                <a:spcPts val="800"/>
              </a:spcBef>
              <a:buBlip>
                <a:blip r:embed="rId8"/>
              </a:buBlip>
            </a:pPr>
            <a:r>
              <a:rPr lang="ru-RU" sz="2667" b="1" dirty="0">
                <a:latin typeface="Montserrat Medium" panose="00000600000000000000" pitchFamily="2" charset="-52"/>
              </a:rPr>
              <a:t>Получение статуса безработного</a:t>
            </a:r>
          </a:p>
          <a:p>
            <a:pPr marL="95998">
              <a:spcBef>
                <a:spcPts val="800"/>
              </a:spcBef>
            </a:pPr>
            <a:endParaRPr lang="ru-RU" sz="1500" dirty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500"/>
              </a:spcBef>
              <a:buBlip>
                <a:blip r:embed="rId8"/>
              </a:buBlip>
            </a:pPr>
            <a:r>
              <a:rPr lang="ru-RU" sz="2667" b="1" dirty="0">
                <a:latin typeface="Montserrat Medium" panose="00000600000000000000" pitchFamily="2" charset="-52"/>
              </a:rPr>
              <a:t>Выявление целей – услуга по содействию начала осуществления предпринимательской деятельности</a:t>
            </a:r>
          </a:p>
          <a:p>
            <a:pPr marL="95998">
              <a:spcBef>
                <a:spcPts val="800"/>
              </a:spcBef>
            </a:pPr>
            <a:endParaRPr lang="ru-RU" sz="1500" dirty="0">
              <a:latin typeface="Montserrat Medium" panose="00000600000000000000" pitchFamily="2" charset="-52"/>
            </a:endParaRPr>
          </a:p>
          <a:p>
            <a:pPr marL="95998">
              <a:spcBef>
                <a:spcPts val="800"/>
              </a:spcBef>
            </a:pPr>
            <a:endParaRPr lang="ru-RU" sz="100" b="1" dirty="0" smtClean="0">
              <a:latin typeface="Montserrat Medium" panose="00000600000000000000" pitchFamily="2" charset="-52"/>
            </a:endParaRPr>
          </a:p>
          <a:p>
            <a:pPr marL="95998">
              <a:spcBef>
                <a:spcPts val="800"/>
              </a:spcBef>
            </a:pPr>
            <a:endParaRPr lang="ru-RU" sz="200" b="1" dirty="0" smtClean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800"/>
              </a:spcBef>
              <a:buBlip>
                <a:blip r:embed="rId8"/>
              </a:buBlip>
            </a:pPr>
            <a:r>
              <a:rPr lang="ru-RU" sz="2667" b="1" dirty="0" smtClean="0">
                <a:latin typeface="Montserrat Medium" panose="00000600000000000000" pitchFamily="2" charset="-52"/>
              </a:rPr>
              <a:t>Обучение </a:t>
            </a:r>
            <a:r>
              <a:rPr lang="ru-RU" sz="2667" b="1" dirty="0">
                <a:latin typeface="Montserrat Medium" panose="00000600000000000000" pitchFamily="2" charset="-52"/>
              </a:rPr>
              <a:t>составлению </a:t>
            </a:r>
            <a:r>
              <a:rPr lang="ru-RU" sz="2667" b="1" dirty="0" smtClean="0">
                <a:latin typeface="Montserrat Medium" panose="00000600000000000000" pitchFamily="2" charset="-52"/>
              </a:rPr>
              <a:t>бизнес-плана</a:t>
            </a:r>
          </a:p>
          <a:p>
            <a:pPr marL="95998">
              <a:spcBef>
                <a:spcPts val="800"/>
              </a:spcBef>
            </a:pPr>
            <a:endParaRPr lang="ru-RU" sz="1400" b="1" dirty="0" smtClean="0">
              <a:latin typeface="Montserrat Medium" panose="00000600000000000000" pitchFamily="2" charset="-52"/>
            </a:endParaRPr>
          </a:p>
          <a:p>
            <a:pPr marL="476988" indent="-380990">
              <a:spcAft>
                <a:spcPts val="600"/>
              </a:spcAft>
              <a:buBlip>
                <a:blip r:embed="rId8"/>
              </a:buBlip>
            </a:pPr>
            <a:endParaRPr lang="ru-RU" sz="2670" b="1" dirty="0" smtClean="0">
              <a:latin typeface="Montserrat Medium" panose="00000600000000000000" pitchFamily="2" charset="-52"/>
            </a:endParaRPr>
          </a:p>
          <a:p>
            <a:pPr marL="476988" indent="-380990">
              <a:spcAft>
                <a:spcPts val="600"/>
              </a:spcAft>
              <a:buBlip>
                <a:blip r:embed="rId8"/>
              </a:buBlip>
            </a:pPr>
            <a:r>
              <a:rPr lang="ru-RU" sz="2670" b="1" dirty="0" smtClean="0">
                <a:latin typeface="Montserrat Medium" panose="00000600000000000000" pitchFamily="2" charset="-52"/>
              </a:rPr>
              <a:t>Защита бизнес-плана</a:t>
            </a:r>
          </a:p>
          <a:p>
            <a:pPr marL="468000" indent="-380990">
              <a:lnSpc>
                <a:spcPct val="70000"/>
              </a:lnSpc>
              <a:spcAft>
                <a:spcPts val="600"/>
              </a:spcAft>
              <a:buBlip>
                <a:blip r:embed="rId8"/>
              </a:buBlip>
            </a:pPr>
            <a:r>
              <a:rPr lang="ru-RU" sz="2670" b="1" dirty="0" smtClean="0">
                <a:latin typeface="Montserrat Medium" panose="00000600000000000000" pitchFamily="2" charset="-52"/>
              </a:rPr>
              <a:t>Регистрация в статусе </a:t>
            </a:r>
            <a:r>
              <a:rPr lang="ru-RU" sz="2670" b="1" dirty="0" err="1" smtClean="0">
                <a:latin typeface="Montserrat Medium" panose="00000600000000000000" pitchFamily="2" charset="-52"/>
              </a:rPr>
              <a:t>самозанятого</a:t>
            </a:r>
            <a:r>
              <a:rPr lang="ru-RU" sz="2670" b="1" dirty="0" smtClean="0">
                <a:latin typeface="Montserrat Medium" panose="00000600000000000000" pitchFamily="2" charset="-52"/>
              </a:rPr>
              <a:t>/ИП</a:t>
            </a:r>
          </a:p>
          <a:p>
            <a:pPr marL="468000" indent="-380990">
              <a:lnSpc>
                <a:spcPct val="70000"/>
              </a:lnSpc>
              <a:spcAft>
                <a:spcPts val="600"/>
              </a:spcAft>
              <a:buBlip>
                <a:blip r:embed="rId8"/>
              </a:buBlip>
            </a:pPr>
            <a:r>
              <a:rPr lang="ru-RU" sz="2670" b="1" dirty="0" smtClean="0">
                <a:latin typeface="Montserrat Medium" panose="00000600000000000000" pitchFamily="2" charset="-52"/>
              </a:rPr>
              <a:t>Помощь </a:t>
            </a:r>
            <a:r>
              <a:rPr lang="ru-RU" sz="2670" b="1" dirty="0">
                <a:latin typeface="Montserrat Medium" panose="00000600000000000000" pitchFamily="2" charset="-52"/>
              </a:rPr>
              <a:t>в открытии </a:t>
            </a:r>
            <a:r>
              <a:rPr lang="ru-RU" sz="2670" b="1" dirty="0" smtClean="0">
                <a:latin typeface="Montserrat Medium" panose="00000600000000000000" pitchFamily="2" charset="-52"/>
              </a:rPr>
              <a:t>счета</a:t>
            </a:r>
            <a:endParaRPr lang="ru-RU" sz="2670" b="1" dirty="0">
              <a:latin typeface="Montserrat Medium" panose="00000600000000000000" pitchFamily="2" charset="-52"/>
            </a:endParaRPr>
          </a:p>
          <a:p>
            <a:pPr marL="476988" indent="-380990">
              <a:spcAft>
                <a:spcPts val="600"/>
              </a:spcAft>
              <a:buBlip>
                <a:blip r:embed="rId8"/>
              </a:buBlip>
            </a:pPr>
            <a:r>
              <a:rPr lang="ru-RU" sz="2670" b="1" dirty="0">
                <a:latin typeface="Montserrat Medium" panose="00000600000000000000" pitchFamily="2" charset="-52"/>
              </a:rPr>
              <a:t>Льгота </a:t>
            </a:r>
            <a:r>
              <a:rPr lang="ru-RU" sz="2670" b="1" dirty="0" smtClean="0">
                <a:latin typeface="Montserrat Medium" panose="00000600000000000000" pitchFamily="2" charset="-52"/>
              </a:rPr>
              <a:t>при </a:t>
            </a:r>
            <a:r>
              <a:rPr lang="ru-RU" sz="2670" b="1" dirty="0">
                <a:latin typeface="Montserrat Medium" panose="00000600000000000000" pitchFamily="2" charset="-52"/>
              </a:rPr>
              <a:t>оплате </a:t>
            </a:r>
            <a:r>
              <a:rPr lang="ru-RU" sz="2670" b="1" dirty="0" smtClean="0">
                <a:latin typeface="Montserrat Medium" panose="00000600000000000000" pitchFamily="2" charset="-52"/>
              </a:rPr>
              <a:t>пошлины</a:t>
            </a:r>
            <a:endParaRPr lang="ru-RU" sz="2670" b="1" dirty="0">
              <a:latin typeface="Montserrat Medium" panose="00000600000000000000" pitchFamily="2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94175C-EB44-4552-A25C-D0E6282F7BDE}"/>
              </a:ext>
            </a:extLst>
          </p:cNvPr>
          <p:cNvSpPr txBox="1"/>
          <p:nvPr/>
        </p:nvSpPr>
        <p:spPr>
          <a:xfrm>
            <a:off x="261607" y="4995716"/>
            <a:ext cx="193133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2000" b="1" spc="-1" dirty="0">
                <a:solidFill>
                  <a:srgbClr val="CF4520"/>
                </a:solidFill>
                <a:latin typeface="Montserrat" panose="00000500000000000000" pitchFamily="2" charset="-52"/>
              </a:rPr>
              <a:t>КЛИЕНТ</a:t>
            </a: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2337779" y="4425330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95" y="2904478"/>
            <a:ext cx="1408896" cy="10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484" y="4420414"/>
            <a:ext cx="2205059" cy="10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643" y="6560961"/>
            <a:ext cx="1072776" cy="9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3418083" y="1483048"/>
            <a:ext cx="8348334" cy="108943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955432" y="2775979"/>
            <a:ext cx="4467049" cy="1390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965842" y="4352875"/>
            <a:ext cx="4456640" cy="1089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965841" y="1458425"/>
            <a:ext cx="4456640" cy="1089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3417770" y="2781357"/>
            <a:ext cx="8348648" cy="138497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ятиугольник 45"/>
          <p:cNvSpPr/>
          <p:nvPr/>
        </p:nvSpPr>
        <p:spPr>
          <a:xfrm>
            <a:off x="3447012" y="4393032"/>
            <a:ext cx="8319405" cy="108943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51116" y="6566353"/>
            <a:ext cx="1202304" cy="1011074"/>
          </a:xfrm>
          <a:prstGeom prst="rect">
            <a:avLst/>
          </a:prstGeom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777" y="5863402"/>
            <a:ext cx="1768611" cy="7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11971906" y="5860287"/>
            <a:ext cx="4421645" cy="1758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иугольник 51"/>
          <p:cNvSpPr/>
          <p:nvPr/>
        </p:nvSpPr>
        <p:spPr>
          <a:xfrm>
            <a:off x="3418083" y="5860288"/>
            <a:ext cx="8319404" cy="1758424"/>
          </a:xfrm>
          <a:prstGeom prst="homePlate">
            <a:avLst>
              <a:gd name="adj" fmla="val 21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187" y="8110279"/>
            <a:ext cx="2205059" cy="10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946" y="8067802"/>
            <a:ext cx="1408896" cy="10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11918283" y="7939303"/>
            <a:ext cx="4467049" cy="1390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ятиугольник 58"/>
          <p:cNvSpPr/>
          <p:nvPr/>
        </p:nvSpPr>
        <p:spPr>
          <a:xfrm>
            <a:off x="3370524" y="8058602"/>
            <a:ext cx="8348334" cy="108943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988" indent="-380990">
              <a:spcBef>
                <a:spcPts val="800"/>
              </a:spcBef>
              <a:spcAft>
                <a:spcPts val="600"/>
              </a:spcAft>
              <a:buBlip>
                <a:blip r:embed="rId8"/>
              </a:buBlip>
            </a:pPr>
            <a:endParaRPr lang="ru-RU" sz="2667" b="1" dirty="0" smtClean="0">
              <a:solidFill>
                <a:schemeClr val="tx1"/>
              </a:solidFill>
              <a:latin typeface="Montserrat Medium" panose="00000600000000000000" pitchFamily="2" charset="-52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Blip>
                <a:blip r:embed="rId8"/>
              </a:buBlip>
            </a:pPr>
            <a:r>
              <a:rPr lang="ru-RU" sz="2667" b="1" dirty="0" smtClean="0">
                <a:solidFill>
                  <a:schemeClr val="tx1"/>
                </a:solidFill>
                <a:latin typeface="Montserrat Medium" panose="00000600000000000000" pitchFamily="2" charset="-52"/>
              </a:rPr>
              <a:t>Сопровождение </a:t>
            </a:r>
            <a:r>
              <a:rPr lang="ru-RU" sz="2667" b="1" dirty="0">
                <a:solidFill>
                  <a:schemeClr val="tx1"/>
                </a:solidFill>
                <a:latin typeface="Montserrat Medium" panose="00000600000000000000" pitchFamily="2" charset="-52"/>
              </a:rPr>
              <a:t>бизнеса в течение года</a:t>
            </a:r>
          </a:p>
          <a:p>
            <a:pPr>
              <a:spcBef>
                <a:spcPts val="300"/>
              </a:spcBef>
              <a:spcAft>
                <a:spcPts val="600"/>
              </a:spcAft>
              <a:buBlip>
                <a:blip r:embed="rId8"/>
              </a:buBlip>
            </a:pPr>
            <a:r>
              <a:rPr lang="ru-RU" sz="2667" b="1" dirty="0">
                <a:solidFill>
                  <a:schemeClr val="tx1"/>
                </a:solidFill>
                <a:latin typeface="Montserrat Medium" panose="00000600000000000000" pitchFamily="2" charset="-52"/>
              </a:rPr>
              <a:t>Назначение куратора</a:t>
            </a:r>
          </a:p>
          <a:p>
            <a:pPr>
              <a:spcAft>
                <a:spcPts val="600"/>
              </a:spcAft>
            </a:pPr>
            <a:endParaRPr lang="ru-RU" sz="2667" b="1"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61" name="Стрелка вправо с вырезом 60"/>
          <p:cNvSpPr/>
          <p:nvPr/>
        </p:nvSpPr>
        <p:spPr>
          <a:xfrm>
            <a:off x="2362193" y="1512772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62" name="Стрелка вправо с вырезом 61"/>
          <p:cNvSpPr/>
          <p:nvPr/>
        </p:nvSpPr>
        <p:spPr>
          <a:xfrm>
            <a:off x="2338741" y="3029277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63" name="Стрелка вправо с вырезом 62"/>
          <p:cNvSpPr/>
          <p:nvPr/>
        </p:nvSpPr>
        <p:spPr>
          <a:xfrm>
            <a:off x="2314635" y="6216702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64" name="Стрелка вправо с вырезом 63"/>
          <p:cNvSpPr/>
          <p:nvPr/>
        </p:nvSpPr>
        <p:spPr>
          <a:xfrm>
            <a:off x="2320768" y="8125982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977" y="5929619"/>
            <a:ext cx="2111264" cy="6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421218" y="-711200"/>
            <a:ext cx="16226367" cy="11146245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23"/>
              </a:p>
            </p:txBody>
          </p:sp>
        </p:grpSp>
      </p:grp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419360" y="2185560"/>
            <a:ext cx="7781760" cy="6135360"/>
          </a:xfrm>
          <a:prstGeom prst="rect">
            <a:avLst/>
          </a:prstGeom>
          <a:ln w="0">
            <a:noFill/>
          </a:ln>
        </p:spPr>
      </p:pic>
      <p:pic>
        <p:nvPicPr>
          <p:cNvPr id="4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0466" y="1744893"/>
            <a:ext cx="1202304" cy="1011074"/>
          </a:xfrm>
          <a:prstGeom prst="rect">
            <a:avLst/>
          </a:prstGeom>
        </p:spPr>
      </p:pic>
      <p:sp>
        <p:nvSpPr>
          <p:cNvPr id="27" name="TextBox 38"/>
          <p:cNvSpPr/>
          <p:nvPr/>
        </p:nvSpPr>
        <p:spPr>
          <a:xfrm>
            <a:off x="3243707" y="81090"/>
            <a:ext cx="10858500" cy="156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267" b="1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ЖС – трудоустройство </a:t>
            </a:r>
            <a:endParaRPr lang="ru-RU" sz="4267" b="1" spc="-1" dirty="0" smtClean="0">
              <a:solidFill>
                <a:srgbClr val="0033A0"/>
              </a:solidFill>
              <a:latin typeface="Montserrat SemiBold" panose="00000700000000000000" pitchFamily="2" charset="-52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4267" b="1" spc="-1" dirty="0" smtClean="0">
                <a:solidFill>
                  <a:srgbClr val="0033A0"/>
                </a:solidFill>
                <a:latin typeface="Montserrat SemiBold" panose="00000700000000000000" pitchFamily="2" charset="-52"/>
              </a:rPr>
              <a:t>молодого </a:t>
            </a:r>
            <a:r>
              <a:rPr lang="ru-RU" sz="4267" b="1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инвалида</a:t>
            </a:r>
            <a:endParaRPr lang="ru-RU" sz="4267" b="1" spc="-1" dirty="0">
              <a:latin typeface="Montserrat SemiBold" panose="00000700000000000000" pitchFamily="2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438" y="1962971"/>
            <a:ext cx="1768611" cy="7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582" y="4196666"/>
            <a:ext cx="1501577" cy="13621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6595EB-CE56-45D0-82FC-29A09A607633}"/>
              </a:ext>
            </a:extLst>
          </p:cNvPr>
          <p:cNvSpPr txBox="1"/>
          <p:nvPr/>
        </p:nvSpPr>
        <p:spPr>
          <a:xfrm>
            <a:off x="3120822" y="1744854"/>
            <a:ext cx="8213206" cy="505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>
              <a:spcBef>
                <a:spcPts val="800"/>
              </a:spcBef>
            </a:pPr>
            <a:endParaRPr lang="ru-RU" sz="1000" b="1" dirty="0" smtClean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800"/>
              </a:spcBef>
              <a:buBlip>
                <a:blip r:embed="rId7"/>
              </a:buBlip>
            </a:pPr>
            <a:r>
              <a:rPr lang="ru-RU" sz="2667" b="1" dirty="0" smtClean="0">
                <a:latin typeface="Montserrat Medium" panose="00000600000000000000" pitchFamily="2" charset="-52"/>
              </a:rPr>
              <a:t>Регистрация в ЦЗН</a:t>
            </a:r>
          </a:p>
          <a:p>
            <a:pPr marL="95998">
              <a:spcBef>
                <a:spcPts val="800"/>
              </a:spcBef>
            </a:pPr>
            <a:endParaRPr lang="ru-RU" sz="2667" b="1" dirty="0">
              <a:latin typeface="Montserrat Medium" panose="00000600000000000000" pitchFamily="2" charset="-52"/>
            </a:endParaRPr>
          </a:p>
          <a:p>
            <a:pPr marL="95998">
              <a:spcBef>
                <a:spcPts val="800"/>
              </a:spcBef>
            </a:pPr>
            <a:endParaRPr lang="ru-RU" sz="1500" dirty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500"/>
              </a:spcBef>
              <a:buBlip>
                <a:blip r:embed="rId7"/>
              </a:buBlip>
            </a:pPr>
            <a:r>
              <a:rPr lang="ru-RU" sz="2667" b="1" dirty="0" smtClean="0">
                <a:latin typeface="Montserrat Medium" panose="00000600000000000000" pitchFamily="2" charset="-52"/>
              </a:rPr>
              <a:t>Психологическая поддержка инвалида и его родителей</a:t>
            </a:r>
            <a:endParaRPr lang="ru-RU" sz="2667" b="1" dirty="0">
              <a:latin typeface="Montserrat Medium" panose="00000600000000000000" pitchFamily="2" charset="-52"/>
            </a:endParaRPr>
          </a:p>
          <a:p>
            <a:pPr marL="95998">
              <a:spcBef>
                <a:spcPts val="800"/>
              </a:spcBef>
            </a:pPr>
            <a:endParaRPr lang="ru-RU" sz="1500" dirty="0">
              <a:latin typeface="Montserrat Medium" panose="00000600000000000000" pitchFamily="2" charset="-52"/>
            </a:endParaRPr>
          </a:p>
          <a:p>
            <a:pPr marL="95998">
              <a:spcBef>
                <a:spcPts val="800"/>
              </a:spcBef>
            </a:pPr>
            <a:endParaRPr lang="ru-RU" sz="500" b="1" dirty="0" smtClean="0">
              <a:latin typeface="Montserrat Medium" panose="00000600000000000000" pitchFamily="2" charset="-52"/>
            </a:endParaRPr>
          </a:p>
          <a:p>
            <a:pPr marL="95998">
              <a:spcBef>
                <a:spcPts val="800"/>
              </a:spcBef>
            </a:pPr>
            <a:endParaRPr lang="ru-RU" sz="500" b="1" dirty="0" smtClean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800"/>
              </a:spcBef>
              <a:buBlip>
                <a:blip r:embed="rId7"/>
              </a:buBlip>
            </a:pPr>
            <a:r>
              <a:rPr lang="ru-RU" sz="2667" b="1" dirty="0" smtClean="0">
                <a:latin typeface="Montserrat Medium" panose="00000600000000000000" pitchFamily="2" charset="-52"/>
              </a:rPr>
              <a:t>Изменение данных ИПРА</a:t>
            </a:r>
          </a:p>
          <a:p>
            <a:pPr marL="95998">
              <a:spcBef>
                <a:spcPts val="800"/>
              </a:spcBef>
            </a:pPr>
            <a:endParaRPr lang="ru-RU" sz="1900" b="1" dirty="0" smtClean="0">
              <a:latin typeface="Montserrat Medium" panose="00000600000000000000" pitchFamily="2" charset="-52"/>
            </a:endParaRPr>
          </a:p>
          <a:p>
            <a:pPr marL="87010">
              <a:lnSpc>
                <a:spcPct val="70000"/>
              </a:lnSpc>
              <a:spcAft>
                <a:spcPts val="600"/>
              </a:spcAft>
            </a:pPr>
            <a:endParaRPr lang="ru-RU" sz="800" b="1" dirty="0" smtClean="0">
              <a:latin typeface="Montserrat Medium" panose="00000600000000000000" pitchFamily="2" charset="-52"/>
            </a:endParaRPr>
          </a:p>
          <a:p>
            <a:pPr marL="87010">
              <a:lnSpc>
                <a:spcPct val="70000"/>
              </a:lnSpc>
              <a:spcAft>
                <a:spcPts val="600"/>
              </a:spcAft>
            </a:pPr>
            <a:endParaRPr lang="ru-RU" sz="1600" b="1" dirty="0" smtClean="0">
              <a:latin typeface="Montserrat Medium" panose="00000600000000000000" pitchFamily="2" charset="-52"/>
            </a:endParaRPr>
          </a:p>
          <a:p>
            <a:pPr marL="468000" indent="-380990">
              <a:lnSpc>
                <a:spcPct val="70000"/>
              </a:lnSpc>
              <a:spcAft>
                <a:spcPts val="600"/>
              </a:spcAft>
              <a:buBlip>
                <a:blip r:embed="rId7"/>
              </a:buBlip>
            </a:pPr>
            <a:r>
              <a:rPr lang="ru-RU" sz="2667" b="1" dirty="0" smtClean="0">
                <a:latin typeface="Montserrat Medium" panose="00000600000000000000" pitchFamily="2" charset="-52"/>
              </a:rPr>
              <a:t>Сопровождение к работодателю (социальное такси)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94175C-EB44-4552-A25C-D0E6282F7BDE}"/>
              </a:ext>
            </a:extLst>
          </p:cNvPr>
          <p:cNvSpPr txBox="1"/>
          <p:nvPr/>
        </p:nvSpPr>
        <p:spPr>
          <a:xfrm>
            <a:off x="254212" y="5756855"/>
            <a:ext cx="193133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2000" b="1" spc="-1" dirty="0">
                <a:solidFill>
                  <a:srgbClr val="CF4520"/>
                </a:solidFill>
                <a:latin typeface="Montserrat" panose="00000500000000000000" pitchFamily="2" charset="-52"/>
              </a:rPr>
              <a:t>КЛИЕНТ</a:t>
            </a: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2121853" y="4622506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3" name="Пятиугольник 2"/>
          <p:cNvSpPr/>
          <p:nvPr/>
        </p:nvSpPr>
        <p:spPr>
          <a:xfrm>
            <a:off x="3214778" y="1731732"/>
            <a:ext cx="8348334" cy="108943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752127" y="3024663"/>
            <a:ext cx="4467049" cy="1390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762537" y="4601559"/>
            <a:ext cx="4456640" cy="1089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762536" y="1707109"/>
            <a:ext cx="4456640" cy="1089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3214465" y="3030041"/>
            <a:ext cx="8348648" cy="138497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ятиугольник 45"/>
          <p:cNvSpPr/>
          <p:nvPr/>
        </p:nvSpPr>
        <p:spPr>
          <a:xfrm>
            <a:off x="3243707" y="4641716"/>
            <a:ext cx="8319405" cy="108943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1762536" y="5914008"/>
            <a:ext cx="4456640" cy="1016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иугольник 51"/>
          <p:cNvSpPr/>
          <p:nvPr/>
        </p:nvSpPr>
        <p:spPr>
          <a:xfrm>
            <a:off x="3243707" y="5915281"/>
            <a:ext cx="8319404" cy="1015590"/>
          </a:xfrm>
          <a:prstGeom prst="homePlate">
            <a:avLst>
              <a:gd name="adj" fmla="val 21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1762536" y="7180296"/>
            <a:ext cx="4467049" cy="13223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ятиугольник 58"/>
          <p:cNvSpPr/>
          <p:nvPr/>
        </p:nvSpPr>
        <p:spPr>
          <a:xfrm>
            <a:off x="3214777" y="7299594"/>
            <a:ext cx="8348334" cy="1089431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988" indent="-380990">
              <a:spcBef>
                <a:spcPts val="800"/>
              </a:spcBef>
              <a:spcAft>
                <a:spcPts val="600"/>
              </a:spcAft>
              <a:buBlip>
                <a:blip r:embed="rId7"/>
              </a:buBlip>
            </a:pPr>
            <a:endParaRPr lang="ru-RU" sz="2667" b="1" dirty="0" smtClean="0">
              <a:solidFill>
                <a:schemeClr val="tx1"/>
              </a:solidFill>
              <a:latin typeface="Montserrat Medium" panose="00000600000000000000" pitchFamily="2" charset="-52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Blip>
                <a:blip r:embed="rId7"/>
              </a:buBlip>
            </a:pPr>
            <a:r>
              <a:rPr lang="ru-RU" sz="2667" b="1" dirty="0" smtClean="0">
                <a:solidFill>
                  <a:schemeClr val="tx1"/>
                </a:solidFill>
                <a:latin typeface="Montserrat Medium" panose="00000600000000000000" pitchFamily="2" charset="-52"/>
              </a:rPr>
              <a:t>Альтернативное трудоустройство</a:t>
            </a:r>
            <a:endParaRPr lang="ru-RU" sz="2667" b="1" dirty="0">
              <a:solidFill>
                <a:schemeClr val="tx1"/>
              </a:solidFill>
              <a:latin typeface="Montserrat Medium" panose="00000600000000000000" pitchFamily="2" charset="-52"/>
            </a:endParaRPr>
          </a:p>
          <a:p>
            <a:pPr>
              <a:spcAft>
                <a:spcPts val="600"/>
              </a:spcAft>
            </a:pPr>
            <a:endParaRPr lang="ru-RU" sz="2667" b="1"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61" name="Стрелка вправо с вырезом 60"/>
          <p:cNvSpPr/>
          <p:nvPr/>
        </p:nvSpPr>
        <p:spPr>
          <a:xfrm>
            <a:off x="2158888" y="1761456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62" name="Стрелка вправо с вырезом 61"/>
          <p:cNvSpPr/>
          <p:nvPr/>
        </p:nvSpPr>
        <p:spPr>
          <a:xfrm>
            <a:off x="2135436" y="3277961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63" name="Стрелка вправо с вырезом 62"/>
          <p:cNvSpPr/>
          <p:nvPr/>
        </p:nvSpPr>
        <p:spPr>
          <a:xfrm>
            <a:off x="2152837" y="6015794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64" name="Стрелка вправо с вырезом 63"/>
          <p:cNvSpPr/>
          <p:nvPr/>
        </p:nvSpPr>
        <p:spPr>
          <a:xfrm>
            <a:off x="2165021" y="7366974"/>
            <a:ext cx="1029427" cy="944519"/>
          </a:xfrm>
          <a:prstGeom prst="notched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083" y="3070288"/>
            <a:ext cx="1453036" cy="125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834" y="4678557"/>
            <a:ext cx="2964624" cy="9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281" y="5939307"/>
            <a:ext cx="2607557" cy="9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67" y="7245193"/>
            <a:ext cx="1838668" cy="12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8">
            <a:extLst>
              <a:ext uri="{FF2B5EF4-FFF2-40B4-BE49-F238E27FC236}">
                <a16:creationId xmlns:a16="http://schemas.microsoft.com/office/drawing/2014/main" id="{28F3C2C6-D8CC-4466-9B66-4559C64B515D}"/>
              </a:ext>
            </a:extLst>
          </p:cNvPr>
          <p:cNvSpPr/>
          <p:nvPr/>
        </p:nvSpPr>
        <p:spPr>
          <a:xfrm>
            <a:off x="3606631" y="220590"/>
            <a:ext cx="10613985" cy="47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267" b="1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Алгоритм работы с </a:t>
            </a:r>
            <a:r>
              <a:rPr lang="ru-RU" sz="4267" b="1" spc="-1" dirty="0" smtClean="0">
                <a:solidFill>
                  <a:srgbClr val="0033A0"/>
                </a:solidFill>
                <a:latin typeface="Montserrat SemiBold" panose="00000700000000000000" pitchFamily="2" charset="-52"/>
              </a:rPr>
              <a:t>гражданами</a:t>
            </a:r>
            <a:r>
              <a:rPr lang="ru-RU" sz="4267" b="1" spc="-1" dirty="0" smtClean="0">
                <a:solidFill>
                  <a:srgbClr val="E1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</a:rPr>
              <a:t>???</a:t>
            </a:r>
            <a:endParaRPr lang="ru-RU" sz="4267" b="1" spc="-1" dirty="0">
              <a:solidFill>
                <a:srgbClr val="E14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-52"/>
            </a:endParaRPr>
          </a:p>
        </p:txBody>
      </p:sp>
      <p:pic>
        <p:nvPicPr>
          <p:cNvPr id="16" name="Голубой">
            <a:extLst>
              <a:ext uri="{FF2B5EF4-FFF2-40B4-BE49-F238E27FC236}">
                <a16:creationId xmlns:a16="http://schemas.microsoft.com/office/drawing/2014/main" id="{3131A545-8103-4169-BB8A-36DF10303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963" y="999730"/>
            <a:ext cx="2665022" cy="3103488"/>
          </a:xfrm>
          <a:prstGeom prst="rect">
            <a:avLst/>
          </a:prstGeom>
        </p:spPr>
      </p:pic>
      <p:pic>
        <p:nvPicPr>
          <p:cNvPr id="18" name="Голубой">
            <a:extLst>
              <a:ext uri="{FF2B5EF4-FFF2-40B4-BE49-F238E27FC236}">
                <a16:creationId xmlns:a16="http://schemas.microsoft.com/office/drawing/2014/main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7531" y="999730"/>
            <a:ext cx="2634506" cy="3103488"/>
          </a:xfrm>
          <a:prstGeom prst="rect">
            <a:avLst/>
          </a:prstGeom>
        </p:spPr>
      </p:pic>
      <p:pic>
        <p:nvPicPr>
          <p:cNvPr id="20" name="Голубой">
            <a:extLst>
              <a:ext uri="{FF2B5EF4-FFF2-40B4-BE49-F238E27FC236}">
                <a16:creationId xmlns:a16="http://schemas.microsoft.com/office/drawing/2014/main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1224" y="999730"/>
            <a:ext cx="2661717" cy="31355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545842" y="1984467"/>
            <a:ext cx="227162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Профильная группа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4672689" y="1984467"/>
            <a:ext cx="214782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Портрет КЛИЕНТА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9574321" y="2187897"/>
            <a:ext cx="121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ЖС</a:t>
            </a:r>
            <a:r>
              <a:rPr lang="ru-RU" sz="3333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241206" y="4167252"/>
            <a:ext cx="36069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988" indent="-380990">
              <a:spcBef>
                <a:spcPts val="300"/>
              </a:spcBef>
              <a:buBlip>
                <a:blip r:embed="rId10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Мотивация</a:t>
            </a:r>
          </a:p>
          <a:p>
            <a:pPr marL="476988" indent="-380990">
              <a:spcBef>
                <a:spcPts val="300"/>
              </a:spcBef>
              <a:buBlip>
                <a:blip r:embed="rId10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Профессиональная конкурентоспособность</a:t>
            </a:r>
          </a:p>
          <a:p>
            <a:pPr marL="476988" indent="-380990">
              <a:spcBef>
                <a:spcPts val="300"/>
              </a:spcBef>
              <a:buBlip>
                <a:blip r:embed="rId10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Реалистичность </a:t>
            </a:r>
            <a:r>
              <a:rPr lang="ru-RU" sz="1800" dirty="0" smtClean="0">
                <a:latin typeface="Montserrat Medium" panose="00000600000000000000" pitchFamily="2" charset="-52"/>
              </a:rPr>
              <a:t>ожиданий</a:t>
            </a:r>
            <a:endParaRPr lang="ru-RU" sz="1800" dirty="0">
              <a:latin typeface="Montserrat Medium" panose="000006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6595EB-CE56-45D0-82FC-29A09A607633}"/>
              </a:ext>
            </a:extLst>
          </p:cNvPr>
          <p:cNvSpPr txBox="1"/>
          <p:nvPr/>
        </p:nvSpPr>
        <p:spPr>
          <a:xfrm>
            <a:off x="4080438" y="4091531"/>
            <a:ext cx="5550235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988" indent="-380990">
              <a:spcBef>
                <a:spcPts val="300"/>
              </a:spcBef>
              <a:buBlip>
                <a:blip r:embed="rId11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Молодые люди 14-25</a:t>
            </a:r>
          </a:p>
          <a:p>
            <a:pPr marL="476988" indent="-380990">
              <a:spcBef>
                <a:spcPts val="300"/>
              </a:spcBef>
              <a:buBlip>
                <a:blip r:embed="rId11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Инвалиды</a:t>
            </a:r>
          </a:p>
          <a:p>
            <a:pPr marL="476988" indent="-380990">
              <a:spcBef>
                <a:spcPts val="300"/>
              </a:spcBef>
              <a:buBlip>
                <a:blip r:embed="rId11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Неработающие</a:t>
            </a:r>
          </a:p>
          <a:p>
            <a:pPr marL="476988" indent="-380990">
              <a:spcBef>
                <a:spcPts val="300"/>
              </a:spcBef>
              <a:buBlip>
                <a:blip r:embed="rId11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Работающие, </a:t>
            </a:r>
            <a:r>
              <a:rPr lang="ru-RU" sz="1800" dirty="0" smtClean="0">
                <a:latin typeface="Montserrat Medium" panose="00000600000000000000" pitchFamily="2" charset="-52"/>
              </a:rPr>
              <a:t>желающие</a:t>
            </a:r>
          </a:p>
          <a:p>
            <a:pPr marL="95998">
              <a:spcBef>
                <a:spcPts val="300"/>
              </a:spcBef>
            </a:pPr>
            <a:r>
              <a:rPr lang="ru-RU" sz="1800" dirty="0" smtClean="0">
                <a:latin typeface="Montserrat Medium" panose="00000600000000000000" pitchFamily="2" charset="-52"/>
              </a:rPr>
              <a:t>Сменить работу</a:t>
            </a:r>
            <a:endParaRPr lang="ru-RU" sz="1800" dirty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300"/>
              </a:spcBef>
              <a:buBlip>
                <a:blip r:embed="rId11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другие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DBA29C-096B-490E-B87F-BCE904A51899}"/>
              </a:ext>
            </a:extLst>
          </p:cNvPr>
          <p:cNvSpPr txBox="1"/>
          <p:nvPr/>
        </p:nvSpPr>
        <p:spPr>
          <a:xfrm>
            <a:off x="8347703" y="4154147"/>
            <a:ext cx="5207204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988" indent="-380990">
              <a:spcBef>
                <a:spcPts val="300"/>
              </a:spcBef>
              <a:buBlip>
                <a:blip r:embed="rId12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Женщины с ребенком</a:t>
            </a:r>
          </a:p>
          <a:p>
            <a:pPr marL="476988" indent="-380990">
              <a:spcBef>
                <a:spcPts val="300"/>
              </a:spcBef>
              <a:buBlip>
                <a:blip r:embed="rId12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Пенсионеры и </a:t>
            </a:r>
            <a:r>
              <a:rPr lang="ru-RU" sz="1800" dirty="0" err="1">
                <a:latin typeface="Montserrat Medium" panose="00000600000000000000" pitchFamily="2" charset="-52"/>
              </a:rPr>
              <a:t>предпенсионеры</a:t>
            </a:r>
            <a:endParaRPr lang="ru-RU" sz="1800" dirty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300"/>
              </a:spcBef>
              <a:buBlip>
                <a:blip r:embed="rId12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Выпускники</a:t>
            </a:r>
          </a:p>
          <a:p>
            <a:pPr marL="476988" indent="-380990">
              <a:spcBef>
                <a:spcPts val="300"/>
              </a:spcBef>
              <a:buBlip>
                <a:blip r:embed="rId12"/>
              </a:buBlip>
            </a:pPr>
            <a:r>
              <a:rPr lang="ru-RU" sz="1800" dirty="0">
                <a:latin typeface="Montserrat Medium" panose="00000600000000000000" pitchFamily="2" charset="-52"/>
              </a:rPr>
              <a:t>Лица, отбывшие наказание</a:t>
            </a:r>
          </a:p>
          <a:p>
            <a:pPr marL="476988" indent="-380990">
              <a:spcBef>
                <a:spcPts val="300"/>
              </a:spcBef>
              <a:buBlip>
                <a:blip r:embed="rId12"/>
              </a:buBlip>
            </a:pPr>
            <a:r>
              <a:rPr lang="ru-RU" sz="1800" dirty="0" err="1">
                <a:latin typeface="Montserrat Medium" panose="00000600000000000000" pitchFamily="2" charset="-52"/>
              </a:rPr>
              <a:t>Самозанятость</a:t>
            </a:r>
            <a:endParaRPr lang="ru-RU" sz="1800" dirty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300"/>
              </a:spcBef>
              <a:buBlip>
                <a:blip r:embed="rId12"/>
              </a:buBlip>
            </a:pPr>
            <a:r>
              <a:rPr lang="ru-RU" sz="1800" dirty="0" smtClean="0">
                <a:latin typeface="Montserrat Medium" panose="00000600000000000000" pitchFamily="2" charset="-52"/>
              </a:rPr>
              <a:t>Сироты</a:t>
            </a:r>
            <a:endParaRPr lang="ru-RU" sz="1800" dirty="0">
              <a:latin typeface="Montserrat Medium" panose="00000600000000000000" pitchFamily="2" charset="-52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F5E766-433C-4BC3-9F54-59445E577668}"/>
              </a:ext>
            </a:extLst>
          </p:cNvPr>
          <p:cNvCxnSpPr>
            <a:cxnSpLocks/>
          </p:cNvCxnSpPr>
          <p:nvPr/>
        </p:nvCxnSpPr>
        <p:spPr>
          <a:xfrm flipV="1">
            <a:off x="4271716" y="6058446"/>
            <a:ext cx="2378939" cy="1"/>
          </a:xfrm>
          <a:prstGeom prst="line">
            <a:avLst/>
          </a:prstGeom>
          <a:ln w="38100">
            <a:solidFill>
              <a:srgbClr val="E14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8F5E766-433C-4BC3-9F54-59445E577668}"/>
              </a:ext>
            </a:extLst>
          </p:cNvPr>
          <p:cNvCxnSpPr>
            <a:cxnSpLocks/>
          </p:cNvCxnSpPr>
          <p:nvPr/>
        </p:nvCxnSpPr>
        <p:spPr>
          <a:xfrm flipV="1">
            <a:off x="611167" y="5966232"/>
            <a:ext cx="2378939" cy="1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794175C-EB44-4552-A25C-D0E6282F7BDE}"/>
              </a:ext>
            </a:extLst>
          </p:cNvPr>
          <p:cNvSpPr txBox="1"/>
          <p:nvPr/>
        </p:nvSpPr>
        <p:spPr>
          <a:xfrm>
            <a:off x="611168" y="6440624"/>
            <a:ext cx="318304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2000" b="1" spc="-1" dirty="0">
                <a:solidFill>
                  <a:srgbClr val="57B6E7"/>
                </a:solidFill>
                <a:latin typeface="Montserrat" panose="00000500000000000000" pitchFamily="2" charset="-52"/>
              </a:rPr>
              <a:t>Срок </a:t>
            </a:r>
            <a:r>
              <a:rPr lang="ru-RU" sz="2000" b="1" spc="-1" dirty="0" smtClean="0">
                <a:solidFill>
                  <a:srgbClr val="57B6E7"/>
                </a:solidFill>
                <a:latin typeface="Montserrat" panose="00000500000000000000" pitchFamily="2" charset="-52"/>
              </a:rPr>
              <a:t>трудоустройства</a:t>
            </a:r>
            <a:endParaRPr lang="ru-RU" sz="2000" b="1" spc="-1" dirty="0">
              <a:solidFill>
                <a:srgbClr val="57B6E7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520954" y="6003267"/>
            <a:ext cx="477520" cy="509344"/>
          </a:xfrm>
          <a:prstGeom prst="downArrow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94175C-EB44-4552-A25C-D0E6282F7BDE}"/>
              </a:ext>
            </a:extLst>
          </p:cNvPr>
          <p:cNvSpPr txBox="1"/>
          <p:nvPr/>
        </p:nvSpPr>
        <p:spPr>
          <a:xfrm>
            <a:off x="3885821" y="6468685"/>
            <a:ext cx="378422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2000" b="1" spc="-1" dirty="0" smtClean="0">
                <a:solidFill>
                  <a:srgbClr val="CF4520"/>
                </a:solidFill>
                <a:latin typeface="Montserrat" panose="00000500000000000000" pitchFamily="2" charset="-52"/>
              </a:rPr>
              <a:t>Путь привлечения Клиента</a:t>
            </a:r>
            <a:endParaRPr lang="ru-RU" sz="2000" b="1" spc="-1" dirty="0">
              <a:solidFill>
                <a:srgbClr val="CF4520"/>
              </a:solidFill>
              <a:latin typeface="Montserrat" panose="00000500000000000000" pitchFamily="2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127971" y="6100834"/>
            <a:ext cx="477520" cy="473989"/>
          </a:xfrm>
          <a:prstGeom prst="downArrow">
            <a:avLst/>
          </a:prstGeom>
          <a:solidFill>
            <a:srgbClr val="E14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0341E1-D433-4256-A199-DEFFB4A309FE}"/>
              </a:ext>
            </a:extLst>
          </p:cNvPr>
          <p:cNvSpPr txBox="1"/>
          <p:nvPr/>
        </p:nvSpPr>
        <p:spPr>
          <a:xfrm>
            <a:off x="13415749" y="1890733"/>
            <a:ext cx="3653051" cy="196977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/>
            <a:r>
              <a:rPr lang="ru-RU" sz="3200" b="1" spc="-1" dirty="0">
                <a:solidFill>
                  <a:srgbClr val="E14A20"/>
                </a:solidFill>
                <a:latin typeface="Montserrat" panose="00000500000000000000" pitchFamily="2" charset="-52"/>
              </a:rPr>
              <a:t>ИНДИВИДУАЛЬНЫЙ ПЛАН </a:t>
            </a:r>
            <a:endParaRPr lang="ru-RU" sz="3200" b="1" spc="-1" dirty="0" smtClean="0">
              <a:solidFill>
                <a:srgbClr val="E14A2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200" b="1" spc="-1" dirty="0" smtClean="0">
                <a:solidFill>
                  <a:srgbClr val="E14A20"/>
                </a:solidFill>
                <a:latin typeface="Montserrat" panose="00000500000000000000" pitchFamily="2" charset="-52"/>
              </a:rPr>
              <a:t>КАРЬЕРНОГО </a:t>
            </a:r>
            <a:r>
              <a:rPr lang="ru-RU" sz="3200" b="1" spc="-1" dirty="0">
                <a:solidFill>
                  <a:srgbClr val="E14A20"/>
                </a:solidFill>
                <a:latin typeface="Montserrat" panose="00000500000000000000" pitchFamily="2" charset="-52"/>
              </a:rPr>
              <a:t>РАЗВИТИЯ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48F5E766-433C-4BC3-9F54-59445E577668}"/>
              </a:ext>
            </a:extLst>
          </p:cNvPr>
          <p:cNvCxnSpPr>
            <a:cxnSpLocks/>
          </p:cNvCxnSpPr>
          <p:nvPr/>
        </p:nvCxnSpPr>
        <p:spPr>
          <a:xfrm>
            <a:off x="109182" y="6849256"/>
            <a:ext cx="16800394" cy="134779"/>
          </a:xfrm>
          <a:prstGeom prst="line">
            <a:avLst/>
          </a:prstGeom>
          <a:ln w="381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794175C-EB44-4552-A25C-D0E6282F7BDE}"/>
              </a:ext>
            </a:extLst>
          </p:cNvPr>
          <p:cNvSpPr txBox="1"/>
          <p:nvPr/>
        </p:nvSpPr>
        <p:spPr>
          <a:xfrm>
            <a:off x="1987731" y="1002244"/>
            <a:ext cx="193170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2000" b="1" spc="-1" dirty="0">
                <a:solidFill>
                  <a:srgbClr val="57B6E7"/>
                </a:solidFill>
                <a:latin typeface="Montserrat" panose="00000500000000000000" pitchFamily="2" charset="-52"/>
              </a:rPr>
              <a:t>8 групп – </a:t>
            </a:r>
            <a:r>
              <a:rPr lang="ru-RU" sz="2000" b="1" spc="-1" dirty="0" smtClean="0">
                <a:solidFill>
                  <a:srgbClr val="57B6E7"/>
                </a:solidFill>
                <a:latin typeface="Montserrat" panose="00000500000000000000" pitchFamily="2" charset="-52"/>
              </a:rPr>
              <a:t>тестирование на ЕЦП</a:t>
            </a:r>
            <a:endParaRPr lang="ru-RU" sz="2000" b="1" spc="-1" dirty="0">
              <a:solidFill>
                <a:srgbClr val="57B6E7"/>
              </a:solidFill>
              <a:latin typeface="Montserrat" panose="000005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94175C-EB44-4552-A25C-D0E6282F7BDE}"/>
              </a:ext>
            </a:extLst>
          </p:cNvPr>
          <p:cNvSpPr txBox="1"/>
          <p:nvPr/>
        </p:nvSpPr>
        <p:spPr>
          <a:xfrm>
            <a:off x="5933335" y="938148"/>
            <a:ext cx="3178992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800" b="1" spc="-1" dirty="0">
                <a:solidFill>
                  <a:srgbClr val="CF4520"/>
                </a:solidFill>
                <a:latin typeface="Montserrat" panose="00000500000000000000" pitchFamily="2" charset="-52"/>
              </a:rPr>
              <a:t>Определение клиентской группы на основе Профиля и данных СМЭВ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0341E1-D433-4256-A199-DEFFB4A309FE}"/>
              </a:ext>
            </a:extLst>
          </p:cNvPr>
          <p:cNvSpPr txBox="1"/>
          <p:nvPr/>
        </p:nvSpPr>
        <p:spPr>
          <a:xfrm>
            <a:off x="13578021" y="4704064"/>
            <a:ext cx="3555357" cy="123110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/>
            <a:r>
              <a:rPr lang="ru-RU" sz="2000" b="1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План массовых мероприятий ЦЗН </a:t>
            </a:r>
          </a:p>
          <a:p>
            <a:pPr algn="ctr"/>
            <a:r>
              <a:rPr lang="ru-RU" sz="2000" b="1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с учетом </a:t>
            </a:r>
          </a:p>
          <a:p>
            <a:pPr algn="ctr"/>
            <a:r>
              <a:rPr lang="ru-RU" sz="2000" b="1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клиентской группы</a:t>
            </a:r>
            <a:endParaRPr lang="ru-RU" sz="2000" b="1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Крест 29"/>
          <p:cNvSpPr/>
          <p:nvPr/>
        </p:nvSpPr>
        <p:spPr>
          <a:xfrm>
            <a:off x="7862440" y="2278713"/>
            <a:ext cx="558381" cy="562150"/>
          </a:xfrm>
          <a:prstGeom prst="plus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31" name="Крест 30"/>
          <p:cNvSpPr/>
          <p:nvPr/>
        </p:nvSpPr>
        <p:spPr>
          <a:xfrm>
            <a:off x="3606631" y="2260765"/>
            <a:ext cx="558381" cy="562150"/>
          </a:xfrm>
          <a:prstGeom prst="plus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2" name="Равно 1"/>
          <p:cNvSpPr/>
          <p:nvPr/>
        </p:nvSpPr>
        <p:spPr>
          <a:xfrm>
            <a:off x="12099754" y="2267414"/>
            <a:ext cx="1105031" cy="584747"/>
          </a:xfrm>
          <a:prstGeom prst="mathEqual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  <p:sp>
        <p:nvSpPr>
          <p:cNvPr id="4" name="TextBox 3"/>
          <p:cNvSpPr txBox="1"/>
          <p:nvPr/>
        </p:nvSpPr>
        <p:spPr>
          <a:xfrm>
            <a:off x="356256" y="7898121"/>
            <a:ext cx="5010475" cy="63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buNone/>
              <a:defRPr sz="4267" b="1" spc="-1">
                <a:solidFill>
                  <a:srgbClr val="0033A0"/>
                </a:solidFill>
                <a:latin typeface="Montserrat SemiBold" panose="00000700000000000000" pitchFamily="2" charset="-52"/>
              </a:defRPr>
            </a:lvl1pPr>
          </a:lstStyle>
          <a:p>
            <a:r>
              <a:rPr lang="ru-RU" sz="2800" dirty="0">
                <a:solidFill>
                  <a:srgbClr val="E1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Проблемы, с которыми сталкиваются сотрудники при оказании услуг в формате </a:t>
            </a:r>
            <a:r>
              <a:rPr lang="ru-RU" sz="2800" dirty="0" smtClean="0">
                <a:solidFill>
                  <a:srgbClr val="E1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«одного </a:t>
            </a:r>
            <a:r>
              <a:rPr lang="ru-RU" sz="2800" dirty="0">
                <a:solidFill>
                  <a:srgbClr val="E1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окна»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491" y="6921241"/>
            <a:ext cx="11304085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988" indent="-380990">
              <a:spcBef>
                <a:spcPts val="300"/>
              </a:spcBef>
              <a:buBlip>
                <a:blip r:embed="rId10"/>
              </a:buBlip>
            </a:pPr>
            <a:r>
              <a:rPr lang="ru-RU" sz="2600" dirty="0" smtClean="0">
                <a:latin typeface="Montserrat Medium" panose="00000600000000000000" pitchFamily="2" charset="-52"/>
              </a:rPr>
              <a:t>Отсутствие возможности корректировки профильной группы по результатам взаимодействия с клиентом, профилирование является необязательным;</a:t>
            </a:r>
          </a:p>
          <a:p>
            <a:pPr marL="95998">
              <a:spcBef>
                <a:spcPts val="300"/>
              </a:spcBef>
            </a:pPr>
            <a:endParaRPr lang="ru-RU" sz="500" dirty="0" smtClean="0">
              <a:latin typeface="Montserrat Medium" panose="00000600000000000000" pitchFamily="2" charset="-52"/>
            </a:endParaRPr>
          </a:p>
          <a:p>
            <a:pPr marL="476988" indent="-380990">
              <a:spcBef>
                <a:spcPts val="300"/>
              </a:spcBef>
              <a:buBlip>
                <a:blip r:embed="rId10"/>
              </a:buBlip>
            </a:pPr>
            <a:r>
              <a:rPr lang="ru-RU" sz="2600" b="1" dirty="0" smtClean="0">
                <a:latin typeface="Montserrat Medium" panose="00000600000000000000" pitchFamily="2" charset="-52"/>
              </a:rPr>
              <a:t>Индивидуальный план карьерного развития – субъективное решение сотрудника ЦЗН и отсутствие системного предложения!!!</a:t>
            </a:r>
          </a:p>
          <a:p>
            <a:pPr marL="95998">
              <a:spcBef>
                <a:spcPts val="300"/>
              </a:spcBef>
            </a:pPr>
            <a:endParaRPr lang="ru-RU" sz="2400" dirty="0">
              <a:latin typeface="Montserrat Medium" panose="00000600000000000000" pitchFamily="2" charset="-52"/>
            </a:endParaRPr>
          </a:p>
        </p:txBody>
      </p:sp>
      <p:sp>
        <p:nvSpPr>
          <p:cNvPr id="29" name="Крест 28"/>
          <p:cNvSpPr/>
          <p:nvPr/>
        </p:nvSpPr>
        <p:spPr>
          <a:xfrm>
            <a:off x="15022704" y="3841737"/>
            <a:ext cx="558381" cy="562150"/>
          </a:xfrm>
          <a:prstGeom prst="plus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23"/>
          </a:p>
        </p:txBody>
      </p:sp>
    </p:spTree>
    <p:extLst>
      <p:ext uri="{BB962C8B-B14F-4D97-AF65-F5344CB8AC3E}">
        <p14:creationId xmlns:p14="http://schemas.microsoft.com/office/powerpoint/2010/main" val="41703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16552</TotalTime>
  <Words>319</Words>
  <Application>Microsoft Office PowerPoint</Application>
  <PresentationFormat>Произвольный</PresentationFormat>
  <Paragraphs>97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DejaVu Sans</vt:lpstr>
      <vt:lpstr>Montserrat</vt:lpstr>
      <vt:lpstr>Montserrat Medium</vt:lpstr>
      <vt:lpstr>Montserrat SemiBold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Дмитрий Лопатин</cp:lastModifiedBy>
  <cp:revision>462</cp:revision>
  <cp:lastPrinted>2023-03-13T14:36:18Z</cp:lastPrinted>
  <dcterms:created xsi:type="dcterms:W3CDTF">2022-02-02T17:42:51Z</dcterms:created>
  <dcterms:modified xsi:type="dcterms:W3CDTF">2023-03-14T09:34:10Z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