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3"/>
  </p:notesMasterIdLst>
  <p:sldIdLst>
    <p:sldId id="278" r:id="rId2"/>
    <p:sldId id="268" r:id="rId3"/>
    <p:sldId id="271" r:id="rId4"/>
    <p:sldId id="272" r:id="rId5"/>
    <p:sldId id="273" r:id="rId6"/>
    <p:sldId id="275" r:id="rId7"/>
    <p:sldId id="258" r:id="rId8"/>
    <p:sldId id="276" r:id="rId9"/>
    <p:sldId id="266" r:id="rId10"/>
    <p:sldId id="270" r:id="rId11"/>
    <p:sldId id="274" r:id="rId12"/>
  </p:sldIdLst>
  <p:sldSz cx="17068800" cy="9601200"/>
  <p:notesSz cx="7559675" cy="10691813"/>
  <p:defaultTextStyle>
    <a:defPPr>
      <a:defRPr lang="en-US"/>
    </a:defPPr>
    <a:lvl1pPr marL="0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565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132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2697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263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7828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5393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2960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0525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" userDrawn="1">
          <p15:clr>
            <a:srgbClr val="A4A3A4"/>
          </p15:clr>
        </p15:guide>
        <p15:guide id="2" pos="3471" userDrawn="1">
          <p15:clr>
            <a:srgbClr val="A4A3A4"/>
          </p15:clr>
        </p15:guide>
        <p15:guide id="3" orient="horz" pos="650" userDrawn="1">
          <p15:clr>
            <a:srgbClr val="A4A3A4"/>
          </p15:clr>
        </p15:guide>
        <p15:guide id="5" pos="10487" userDrawn="1">
          <p15:clr>
            <a:srgbClr val="A4A3A4"/>
          </p15:clr>
        </p15:guide>
        <p15:guide id="6" pos="3763" userDrawn="1">
          <p15:clr>
            <a:srgbClr val="A4A3A4"/>
          </p15:clr>
        </p15:guide>
        <p15:guide id="7" pos="6977" userDrawn="1">
          <p15:clr>
            <a:srgbClr val="A4A3A4"/>
          </p15:clr>
        </p15:guide>
        <p15:guide id="8" pos="7263" userDrawn="1">
          <p15:clr>
            <a:srgbClr val="A4A3A4"/>
          </p15:clr>
        </p15:guide>
        <p15:guide id="9" orient="horz" pos="2074" userDrawn="1">
          <p15:clr>
            <a:srgbClr val="A4A3A4"/>
          </p15:clr>
        </p15:guide>
        <p15:guide id="10" orient="horz" pos="2213" userDrawn="1">
          <p15:clr>
            <a:srgbClr val="A4A3A4"/>
          </p15:clr>
        </p15:guide>
        <p15:guide id="11" orient="horz" pos="3892" userDrawn="1">
          <p15:clr>
            <a:srgbClr val="A4A3A4"/>
          </p15:clr>
        </p15:guide>
        <p15:guide id="12" orient="horz" pos="4016" userDrawn="1">
          <p15:clr>
            <a:srgbClr val="A4A3A4"/>
          </p15:clr>
        </p15:guide>
        <p15:guide id="13" pos="428" userDrawn="1">
          <p15:clr>
            <a:srgbClr val="A4A3A4"/>
          </p15:clr>
        </p15:guide>
        <p15:guide id="14" orient="horz" pos="5694" userDrawn="1">
          <p15:clr>
            <a:srgbClr val="A4A3A4"/>
          </p15:clr>
        </p15:guide>
        <p15:guide id="15" pos="5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A0"/>
    <a:srgbClr val="E14A20"/>
    <a:srgbClr val="CF4520"/>
    <a:srgbClr val="6AB3E7"/>
    <a:srgbClr val="034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6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86" y="102"/>
      </p:cViewPr>
      <p:guideLst>
        <p:guide orient="horz" pos="420"/>
        <p:guide pos="3471"/>
        <p:guide orient="horz" pos="650"/>
        <p:guide pos="10487"/>
        <p:guide pos="3763"/>
        <p:guide pos="6977"/>
        <p:guide pos="7263"/>
        <p:guide orient="horz" pos="2074"/>
        <p:guide orient="horz" pos="2213"/>
        <p:guide orient="horz" pos="3892"/>
        <p:guide orient="horz" pos="4016"/>
        <p:guide pos="428"/>
        <p:guide orient="horz" pos="5694"/>
        <p:guide pos="53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 dirty="0"/>
              <a:t>млн. </a:t>
            </a:r>
            <a:r>
              <a:rPr lang="ru-RU" sz="2400" dirty="0" smtClean="0"/>
              <a:t>рублей</a:t>
            </a:r>
            <a:endParaRPr lang="ru-RU" sz="2400" dirty="0"/>
          </a:p>
        </c:rich>
      </c:tx>
      <c:layout>
        <c:manualLayout>
          <c:xMode val="edge"/>
          <c:yMode val="edge"/>
          <c:x val="0.33992278370534523"/>
          <c:y val="0.8687164547107736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2704365209189441E-3"/>
          <c:y val="0"/>
          <c:w val="0.99091825391632427"/>
          <c:h val="0.689249683633295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0033A0"/>
            </a:solidFill>
          </c:spPr>
          <c:invertIfNegative val="0"/>
          <c:dLbls>
            <c:dLbl>
              <c:idx val="0"/>
              <c:layout>
                <c:manualLayout>
                  <c:x val="-6.8113095627568739E-3"/>
                  <c:y val="9.7494302218728152E-2"/>
                </c:manualLayout>
              </c:layout>
              <c:spPr/>
              <c:txPr>
                <a:bodyPr/>
                <a:lstStyle/>
                <a:p>
                  <a:pPr>
                    <a:defRPr sz="4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4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Текст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EB-4A4C-9B6D-A749B483EB5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rgbClr val="E5481D"/>
            </a:solidFill>
          </c:spPr>
          <c:invertIfNegative val="0"/>
          <c:dLbls>
            <c:dLbl>
              <c:idx val="0"/>
              <c:layout>
                <c:manualLayout>
                  <c:x val="4.5408730418378049E-3"/>
                  <c:y val="0.108573200198129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ru-RU" sz="4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-52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2400" b="1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Текст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EB-4A4C-9B6D-A749B483EB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7819072"/>
        <c:axId val="157825736"/>
      </c:barChart>
      <c:catAx>
        <c:axId val="15781907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57825736"/>
        <c:crosses val="autoZero"/>
        <c:auto val="1"/>
        <c:lblAlgn val="ctr"/>
        <c:lblOffset val="100"/>
        <c:noMultiLvlLbl val="0"/>
      </c:catAx>
      <c:valAx>
        <c:axId val="1578257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81907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10590996414140491"/>
          <c:y val="0.73760092483499839"/>
          <c:w val="0.76240471764529627"/>
          <c:h val="0.11231650731158606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rgbClr val="0033A0"/>
          </a:solidFill>
          <a:latin typeface="Montserrat" panose="00000500000000000000" pitchFamily="2" charset="-52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1317E0-FF33-5942-8197-B52EC1CA9249}" type="doc">
      <dgm:prSet loTypeId="urn:microsoft.com/office/officeart/2005/8/layout/hierarchy3" loCatId="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8AD17F0C-A3CD-9140-97F1-055A4896F759}">
      <dgm:prSet phldrT="[Текст]"/>
      <dgm:spPr>
        <a:solidFill>
          <a:srgbClr val="0033A0"/>
        </a:solidFill>
      </dgm:spPr>
      <dgm:t>
        <a:bodyPr/>
        <a:lstStyle/>
        <a:p>
          <a:r>
            <a:rPr lang="ru-RU" dirty="0">
              <a:latin typeface="Montserrat" panose="00000500000000000000" pitchFamily="2" charset="-52"/>
            </a:rPr>
            <a:t>Важность</a:t>
          </a:r>
        </a:p>
      </dgm:t>
    </dgm:pt>
    <dgm:pt modelId="{0C2BA9F5-235B-E948-B00F-58F30860FD5F}" type="parTrans" cxnId="{D6AAF8B8-3007-ED4D-85B4-CAA5D176499E}">
      <dgm:prSet/>
      <dgm:spPr/>
      <dgm:t>
        <a:bodyPr/>
        <a:lstStyle/>
        <a:p>
          <a:endParaRPr lang="ru-RU"/>
        </a:p>
      </dgm:t>
    </dgm:pt>
    <dgm:pt modelId="{C3682ECD-81E0-EB42-9018-DC8D1AA16DFA}" type="sibTrans" cxnId="{D6AAF8B8-3007-ED4D-85B4-CAA5D176499E}">
      <dgm:prSet/>
      <dgm:spPr/>
      <dgm:t>
        <a:bodyPr/>
        <a:lstStyle/>
        <a:p>
          <a:endParaRPr lang="ru-RU"/>
        </a:p>
      </dgm:t>
    </dgm:pt>
    <dgm:pt modelId="{4D1B8D35-2FD7-1846-A917-A63916512D42}">
      <dgm:prSet phldrT="[Текст]"/>
      <dgm:spPr>
        <a:ln>
          <a:solidFill>
            <a:srgbClr val="0033A0"/>
          </a:solidFill>
        </a:ln>
      </dgm:spPr>
      <dgm:t>
        <a:bodyPr/>
        <a:lstStyle/>
        <a:p>
          <a:r>
            <a:rPr lang="ru-RU" dirty="0">
              <a:solidFill>
                <a:srgbClr val="0033A0"/>
              </a:solidFill>
              <a:latin typeface="Montserrat" panose="00000500000000000000" pitchFamily="2" charset="-52"/>
            </a:rPr>
            <a:t>Сфера деятельности по </a:t>
          </a:r>
          <a:r>
            <a:rPr lang="ru-RU" dirty="0" err="1">
              <a:solidFill>
                <a:srgbClr val="0033A0"/>
              </a:solidFill>
              <a:latin typeface="Montserrat" panose="00000500000000000000" pitchFamily="2" charset="-52"/>
            </a:rPr>
            <a:t>инвест</a:t>
          </a:r>
          <a:r>
            <a:rPr lang="ru-RU" dirty="0">
              <a:solidFill>
                <a:srgbClr val="0033A0"/>
              </a:solidFill>
              <a:latin typeface="Montserrat" panose="00000500000000000000" pitchFamily="2" charset="-52"/>
            </a:rPr>
            <a:t>-рейтингу</a:t>
          </a:r>
        </a:p>
      </dgm:t>
    </dgm:pt>
    <dgm:pt modelId="{4179C4CE-44D4-4948-986D-DC0BD371ACA3}" type="parTrans" cxnId="{4FCEB991-BB6A-A14B-A423-2810B96CD936}">
      <dgm:prSet/>
      <dgm:spPr/>
      <dgm:t>
        <a:bodyPr/>
        <a:lstStyle/>
        <a:p>
          <a:endParaRPr lang="ru-RU"/>
        </a:p>
      </dgm:t>
    </dgm:pt>
    <dgm:pt modelId="{B380F8F1-9507-E447-B7F6-F43DA2BCD8F9}" type="sibTrans" cxnId="{4FCEB991-BB6A-A14B-A423-2810B96CD936}">
      <dgm:prSet/>
      <dgm:spPr/>
      <dgm:t>
        <a:bodyPr/>
        <a:lstStyle/>
        <a:p>
          <a:endParaRPr lang="ru-RU"/>
        </a:p>
      </dgm:t>
    </dgm:pt>
    <dgm:pt modelId="{85574E66-931B-474F-ACB3-5E60021F0A52}">
      <dgm:prSet phldrT="[Текст]"/>
      <dgm:spPr>
        <a:ln>
          <a:solidFill>
            <a:srgbClr val="0033A0"/>
          </a:solidFill>
        </a:ln>
      </dgm:spPr>
      <dgm:t>
        <a:bodyPr/>
        <a:lstStyle/>
        <a:p>
          <a:r>
            <a:rPr lang="ru-RU" dirty="0">
              <a:solidFill>
                <a:srgbClr val="0033A0"/>
              </a:solidFill>
              <a:latin typeface="Montserrat" panose="00000500000000000000" pitchFamily="2" charset="-52"/>
            </a:rPr>
            <a:t>Масштаб (региональный важнее всего)</a:t>
          </a:r>
        </a:p>
      </dgm:t>
    </dgm:pt>
    <dgm:pt modelId="{BF27FA88-A8BF-724E-9D72-5546956A1AD2}" type="parTrans" cxnId="{A44AB861-817A-2B49-BFF3-A8EF7C330A60}">
      <dgm:prSet/>
      <dgm:spPr>
        <a:ln>
          <a:solidFill>
            <a:srgbClr val="0033A0"/>
          </a:solidFill>
        </a:ln>
      </dgm:spPr>
      <dgm:t>
        <a:bodyPr/>
        <a:lstStyle/>
        <a:p>
          <a:endParaRPr lang="ru-RU"/>
        </a:p>
      </dgm:t>
    </dgm:pt>
    <dgm:pt modelId="{7A368BC6-0746-164D-BD71-6A3541CC4CF0}" type="sibTrans" cxnId="{A44AB861-817A-2B49-BFF3-A8EF7C330A60}">
      <dgm:prSet/>
      <dgm:spPr/>
      <dgm:t>
        <a:bodyPr/>
        <a:lstStyle/>
        <a:p>
          <a:endParaRPr lang="ru-RU"/>
        </a:p>
      </dgm:t>
    </dgm:pt>
    <dgm:pt modelId="{6F1E77CE-3DF5-8546-9A8C-E6F6E9A0ED80}">
      <dgm:prSet phldrT="[Текст]"/>
      <dgm:spPr>
        <a:solidFill>
          <a:srgbClr val="CF4520"/>
        </a:solidFill>
      </dgm:spPr>
      <dgm:t>
        <a:bodyPr/>
        <a:lstStyle/>
        <a:p>
          <a:r>
            <a:rPr lang="ru-RU" dirty="0">
              <a:latin typeface="Montserrat" panose="00000500000000000000" pitchFamily="2" charset="-52"/>
            </a:rPr>
            <a:t>Уязвимость</a:t>
          </a:r>
        </a:p>
      </dgm:t>
    </dgm:pt>
    <dgm:pt modelId="{6A9B70AC-F6B8-C042-B1D1-AE21D31FFCAC}" type="parTrans" cxnId="{1BFAFA7C-6C8E-C643-B0E2-38C9C75530D0}">
      <dgm:prSet/>
      <dgm:spPr/>
      <dgm:t>
        <a:bodyPr/>
        <a:lstStyle/>
        <a:p>
          <a:endParaRPr lang="ru-RU"/>
        </a:p>
      </dgm:t>
    </dgm:pt>
    <dgm:pt modelId="{5C2A4CE1-A0AB-414F-B27E-529DC6FDB949}" type="sibTrans" cxnId="{1BFAFA7C-6C8E-C643-B0E2-38C9C75530D0}">
      <dgm:prSet/>
      <dgm:spPr/>
      <dgm:t>
        <a:bodyPr/>
        <a:lstStyle/>
        <a:p>
          <a:endParaRPr lang="ru-RU"/>
        </a:p>
      </dgm:t>
    </dgm:pt>
    <dgm:pt modelId="{5E3072D7-DC49-B246-8CF8-41800A86AE9D}">
      <dgm:prSet phldrT="[Текст]"/>
      <dgm:spPr>
        <a:ln>
          <a:solidFill>
            <a:srgbClr val="CF4520"/>
          </a:solidFill>
        </a:ln>
      </dgm:spPr>
      <dgm:t>
        <a:bodyPr/>
        <a:lstStyle/>
        <a:p>
          <a:r>
            <a:rPr lang="ru-RU" dirty="0">
              <a:solidFill>
                <a:srgbClr val="CF4520"/>
              </a:solidFill>
              <a:latin typeface="Montserrat" panose="00000500000000000000" pitchFamily="2" charset="-52"/>
            </a:rPr>
            <a:t>Численность (чем меньше, тем уязвимее для рынка труда)</a:t>
          </a:r>
        </a:p>
      </dgm:t>
    </dgm:pt>
    <dgm:pt modelId="{4F8D1C2D-E1A2-074E-87A8-38611A49AF28}" type="parTrans" cxnId="{B71C5F2E-76B5-A94C-B600-F96B788C4BDE}">
      <dgm:prSet/>
      <dgm:spPr>
        <a:ln>
          <a:solidFill>
            <a:srgbClr val="CF4520"/>
          </a:solidFill>
        </a:ln>
      </dgm:spPr>
      <dgm:t>
        <a:bodyPr/>
        <a:lstStyle/>
        <a:p>
          <a:endParaRPr lang="ru-RU"/>
        </a:p>
      </dgm:t>
    </dgm:pt>
    <dgm:pt modelId="{B2756788-F912-C54C-B4B0-2A2A6B716858}" type="sibTrans" cxnId="{B71C5F2E-76B5-A94C-B600-F96B788C4BDE}">
      <dgm:prSet/>
      <dgm:spPr/>
      <dgm:t>
        <a:bodyPr/>
        <a:lstStyle/>
        <a:p>
          <a:endParaRPr lang="ru-RU"/>
        </a:p>
      </dgm:t>
    </dgm:pt>
    <dgm:pt modelId="{56CEC3A2-3C58-414E-8EDA-E8EFC9A4D872}">
      <dgm:prSet phldrT="[Текст]"/>
      <dgm:spPr>
        <a:ln>
          <a:solidFill>
            <a:srgbClr val="CF4520"/>
          </a:solidFill>
        </a:ln>
      </dgm:spPr>
      <dgm:t>
        <a:bodyPr/>
        <a:lstStyle/>
        <a:p>
          <a:r>
            <a:rPr lang="ru-RU" dirty="0">
              <a:solidFill>
                <a:srgbClr val="CF4520"/>
              </a:solidFill>
              <a:latin typeface="Montserrat" panose="00000500000000000000" pitchFamily="2" charset="-52"/>
            </a:rPr>
            <a:t>Финансово-экономическое положение</a:t>
          </a:r>
        </a:p>
      </dgm:t>
    </dgm:pt>
    <dgm:pt modelId="{598D9B37-F0ED-534D-B54D-F0A9C040C2B4}" type="parTrans" cxnId="{6420BE10-8AAE-F641-8347-702FA92C68BD}">
      <dgm:prSet/>
      <dgm:spPr>
        <a:ln>
          <a:solidFill>
            <a:srgbClr val="CF4520"/>
          </a:solidFill>
        </a:ln>
      </dgm:spPr>
      <dgm:t>
        <a:bodyPr/>
        <a:lstStyle/>
        <a:p>
          <a:endParaRPr lang="ru-RU"/>
        </a:p>
      </dgm:t>
    </dgm:pt>
    <dgm:pt modelId="{8B1A26F0-9475-D144-A5F5-58DB2E260B99}" type="sibTrans" cxnId="{6420BE10-8AAE-F641-8347-702FA92C68BD}">
      <dgm:prSet/>
      <dgm:spPr/>
      <dgm:t>
        <a:bodyPr/>
        <a:lstStyle/>
        <a:p>
          <a:endParaRPr lang="ru-RU"/>
        </a:p>
      </dgm:t>
    </dgm:pt>
    <dgm:pt modelId="{56C06FEA-3578-1648-8CC6-C58D37B1F59C}" type="pres">
      <dgm:prSet presAssocID="{1D1317E0-FF33-5942-8197-B52EC1CA924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67F5CDE-811F-2143-96FA-2F653B0EEC1F}" type="pres">
      <dgm:prSet presAssocID="{8AD17F0C-A3CD-9140-97F1-055A4896F759}" presName="root" presStyleCnt="0"/>
      <dgm:spPr/>
    </dgm:pt>
    <dgm:pt modelId="{C79E637E-D062-ED42-A14D-6A2DF83B0F67}" type="pres">
      <dgm:prSet presAssocID="{8AD17F0C-A3CD-9140-97F1-055A4896F759}" presName="rootComposite" presStyleCnt="0"/>
      <dgm:spPr/>
    </dgm:pt>
    <dgm:pt modelId="{582D9991-5898-6A40-82B4-1E183BA049EC}" type="pres">
      <dgm:prSet presAssocID="{8AD17F0C-A3CD-9140-97F1-055A4896F759}" presName="rootText" presStyleLbl="node1" presStyleIdx="0" presStyleCnt="2" custLinFactX="29753" custLinFactNeighborX="100000" custLinFactNeighborY="93940"/>
      <dgm:spPr/>
      <dgm:t>
        <a:bodyPr/>
        <a:lstStyle/>
        <a:p>
          <a:endParaRPr lang="ru-RU"/>
        </a:p>
      </dgm:t>
    </dgm:pt>
    <dgm:pt modelId="{F156A6FA-5101-4A4F-9A05-0B38E9E8DB17}" type="pres">
      <dgm:prSet presAssocID="{8AD17F0C-A3CD-9140-97F1-055A4896F759}" presName="rootConnector" presStyleLbl="node1" presStyleIdx="0" presStyleCnt="2"/>
      <dgm:spPr/>
      <dgm:t>
        <a:bodyPr/>
        <a:lstStyle/>
        <a:p>
          <a:endParaRPr lang="ru-RU"/>
        </a:p>
      </dgm:t>
    </dgm:pt>
    <dgm:pt modelId="{C9466920-E061-0845-A8DF-FE0E897CB408}" type="pres">
      <dgm:prSet presAssocID="{8AD17F0C-A3CD-9140-97F1-055A4896F759}" presName="childShape" presStyleCnt="0"/>
      <dgm:spPr/>
    </dgm:pt>
    <dgm:pt modelId="{DA5731D6-87C9-234A-B770-1EFBB599E892}" type="pres">
      <dgm:prSet presAssocID="{4179C4CE-44D4-4948-986D-DC0BD371ACA3}" presName="Name13" presStyleLbl="parChTrans1D2" presStyleIdx="0" presStyleCnt="4"/>
      <dgm:spPr/>
      <dgm:t>
        <a:bodyPr/>
        <a:lstStyle/>
        <a:p>
          <a:endParaRPr lang="ru-RU"/>
        </a:p>
      </dgm:t>
    </dgm:pt>
    <dgm:pt modelId="{2E926A1E-68FE-3042-BF1B-079779D7D2AD}" type="pres">
      <dgm:prSet presAssocID="{4D1B8D35-2FD7-1846-A917-A63916512D42}" presName="childText" presStyleLbl="bgAcc1" presStyleIdx="0" presStyleCnt="4" custLinFactX="100000" custLinFactNeighborX="175987" custLinFactNeighborY="34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5AA45E-7125-134E-9EFC-13F4E76DD11C}" type="pres">
      <dgm:prSet presAssocID="{BF27FA88-A8BF-724E-9D72-5546956A1AD2}" presName="Name13" presStyleLbl="parChTrans1D2" presStyleIdx="1" presStyleCnt="4"/>
      <dgm:spPr/>
      <dgm:t>
        <a:bodyPr/>
        <a:lstStyle/>
        <a:p>
          <a:endParaRPr lang="ru-RU"/>
        </a:p>
      </dgm:t>
    </dgm:pt>
    <dgm:pt modelId="{49BB7898-D05D-0A40-BE51-38225A9EC505}" type="pres">
      <dgm:prSet presAssocID="{85574E66-931B-474F-ACB3-5E60021F0A52}" presName="childText" presStyleLbl="bgAcc1" presStyleIdx="1" presStyleCnt="4" custLinFactX="61430" custLinFactNeighborX="100000" custLinFactNeighborY="-130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185C0-1177-B24D-BD7E-650F0A8149ED}" type="pres">
      <dgm:prSet presAssocID="{6F1E77CE-3DF5-8546-9A8C-E6F6E9A0ED80}" presName="root" presStyleCnt="0"/>
      <dgm:spPr/>
    </dgm:pt>
    <dgm:pt modelId="{7A625903-7692-C346-AE92-09D9BB1D9848}" type="pres">
      <dgm:prSet presAssocID="{6F1E77CE-3DF5-8546-9A8C-E6F6E9A0ED80}" presName="rootComposite" presStyleCnt="0"/>
      <dgm:spPr/>
    </dgm:pt>
    <dgm:pt modelId="{B4A9F57B-7D38-3049-967D-C750DACE4FE0}" type="pres">
      <dgm:prSet presAssocID="{6F1E77CE-3DF5-8546-9A8C-E6F6E9A0ED80}" presName="rootText" presStyleLbl="node1" presStyleIdx="1" presStyleCnt="2" custLinFactX="-100000" custLinFactNeighborX="-118502" custLinFactNeighborY="84508"/>
      <dgm:spPr/>
      <dgm:t>
        <a:bodyPr/>
        <a:lstStyle/>
        <a:p>
          <a:endParaRPr lang="ru-RU"/>
        </a:p>
      </dgm:t>
    </dgm:pt>
    <dgm:pt modelId="{627F2CD7-B86E-A644-8E76-EE9D4A0182A5}" type="pres">
      <dgm:prSet presAssocID="{6F1E77CE-3DF5-8546-9A8C-E6F6E9A0ED80}" presName="rootConnector" presStyleLbl="node1" presStyleIdx="1" presStyleCnt="2"/>
      <dgm:spPr/>
      <dgm:t>
        <a:bodyPr/>
        <a:lstStyle/>
        <a:p>
          <a:endParaRPr lang="ru-RU"/>
        </a:p>
      </dgm:t>
    </dgm:pt>
    <dgm:pt modelId="{EB055039-9617-3749-90A9-1788331800E3}" type="pres">
      <dgm:prSet presAssocID="{6F1E77CE-3DF5-8546-9A8C-E6F6E9A0ED80}" presName="childShape" presStyleCnt="0"/>
      <dgm:spPr/>
    </dgm:pt>
    <dgm:pt modelId="{03D5415E-8395-D54B-96E2-57D530400472}" type="pres">
      <dgm:prSet presAssocID="{4F8D1C2D-E1A2-074E-87A8-38611A49AF28}" presName="Name13" presStyleLbl="parChTrans1D2" presStyleIdx="2" presStyleCnt="4"/>
      <dgm:spPr/>
      <dgm:t>
        <a:bodyPr/>
        <a:lstStyle/>
        <a:p>
          <a:endParaRPr lang="ru-RU"/>
        </a:p>
      </dgm:t>
    </dgm:pt>
    <dgm:pt modelId="{76BB3803-4863-FC4F-B387-47ACC70AC146}" type="pres">
      <dgm:prSet presAssocID="{5E3072D7-DC49-B246-8CF8-41800A86AE9D}" presName="childText" presStyleLbl="bgAcc1" presStyleIdx="2" presStyleCnt="4" custLinFactX="-100000" custLinFactY="7294" custLinFactNeighborX="-17089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B4CDD7-45D7-BD4D-912C-3E44A344B1F1}" type="pres">
      <dgm:prSet presAssocID="{598D9B37-F0ED-534D-B54D-F0A9C040C2B4}" presName="Name13" presStyleLbl="parChTrans1D2" presStyleIdx="3" presStyleCnt="4"/>
      <dgm:spPr/>
      <dgm:t>
        <a:bodyPr/>
        <a:lstStyle/>
        <a:p>
          <a:endParaRPr lang="ru-RU"/>
        </a:p>
      </dgm:t>
    </dgm:pt>
    <dgm:pt modelId="{4A4F336F-2430-1D42-BF89-7BF07F66A5A2}" type="pres">
      <dgm:prSet presAssocID="{56CEC3A2-3C58-414E-8EDA-E8EFC9A4D872}" presName="childText" presStyleLbl="bgAcc1" presStyleIdx="3" presStyleCnt="4" custScaleY="99023" custLinFactX="-60628" custLinFactNeighborX="-100000" custLinFactNeighborY="-85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68CDCB-0BA3-4684-B8E8-204E5D52579B}" type="presOf" srcId="{8AD17F0C-A3CD-9140-97F1-055A4896F759}" destId="{582D9991-5898-6A40-82B4-1E183BA049EC}" srcOrd="0" destOrd="0" presId="urn:microsoft.com/office/officeart/2005/8/layout/hierarchy3"/>
    <dgm:cxn modelId="{A44AB861-817A-2B49-BFF3-A8EF7C330A60}" srcId="{8AD17F0C-A3CD-9140-97F1-055A4896F759}" destId="{85574E66-931B-474F-ACB3-5E60021F0A52}" srcOrd="1" destOrd="0" parTransId="{BF27FA88-A8BF-724E-9D72-5546956A1AD2}" sibTransId="{7A368BC6-0746-164D-BD71-6A3541CC4CF0}"/>
    <dgm:cxn modelId="{E19C7E65-4673-40D4-928C-393930AB50A8}" type="presOf" srcId="{6F1E77CE-3DF5-8546-9A8C-E6F6E9A0ED80}" destId="{B4A9F57B-7D38-3049-967D-C750DACE4FE0}" srcOrd="0" destOrd="0" presId="urn:microsoft.com/office/officeart/2005/8/layout/hierarchy3"/>
    <dgm:cxn modelId="{C2473CEA-E413-4512-9A6C-3DE0719C8CE9}" type="presOf" srcId="{4F8D1C2D-E1A2-074E-87A8-38611A49AF28}" destId="{03D5415E-8395-D54B-96E2-57D530400472}" srcOrd="0" destOrd="0" presId="urn:microsoft.com/office/officeart/2005/8/layout/hierarchy3"/>
    <dgm:cxn modelId="{B71C5F2E-76B5-A94C-B600-F96B788C4BDE}" srcId="{6F1E77CE-3DF5-8546-9A8C-E6F6E9A0ED80}" destId="{5E3072D7-DC49-B246-8CF8-41800A86AE9D}" srcOrd="0" destOrd="0" parTransId="{4F8D1C2D-E1A2-074E-87A8-38611A49AF28}" sibTransId="{B2756788-F912-C54C-B4B0-2A2A6B716858}"/>
    <dgm:cxn modelId="{4FCEB991-BB6A-A14B-A423-2810B96CD936}" srcId="{8AD17F0C-A3CD-9140-97F1-055A4896F759}" destId="{4D1B8D35-2FD7-1846-A917-A63916512D42}" srcOrd="0" destOrd="0" parTransId="{4179C4CE-44D4-4948-986D-DC0BD371ACA3}" sibTransId="{B380F8F1-9507-E447-B7F6-F43DA2BCD8F9}"/>
    <dgm:cxn modelId="{33B16909-CB57-4FFC-B61B-514827C33177}" type="presOf" srcId="{56CEC3A2-3C58-414E-8EDA-E8EFC9A4D872}" destId="{4A4F336F-2430-1D42-BF89-7BF07F66A5A2}" srcOrd="0" destOrd="0" presId="urn:microsoft.com/office/officeart/2005/8/layout/hierarchy3"/>
    <dgm:cxn modelId="{AE2FE6AE-99A2-4BF6-B5B1-F4BED75E5660}" type="presOf" srcId="{5E3072D7-DC49-B246-8CF8-41800A86AE9D}" destId="{76BB3803-4863-FC4F-B387-47ACC70AC146}" srcOrd="0" destOrd="0" presId="urn:microsoft.com/office/officeart/2005/8/layout/hierarchy3"/>
    <dgm:cxn modelId="{EC7B3794-6E72-4123-803C-99D475137C94}" type="presOf" srcId="{4D1B8D35-2FD7-1846-A917-A63916512D42}" destId="{2E926A1E-68FE-3042-BF1B-079779D7D2AD}" srcOrd="0" destOrd="0" presId="urn:microsoft.com/office/officeart/2005/8/layout/hierarchy3"/>
    <dgm:cxn modelId="{E8B5A4E8-8DE1-4E07-AC86-412EDCC09B45}" type="presOf" srcId="{1D1317E0-FF33-5942-8197-B52EC1CA9249}" destId="{56C06FEA-3578-1648-8CC6-C58D37B1F59C}" srcOrd="0" destOrd="0" presId="urn:microsoft.com/office/officeart/2005/8/layout/hierarchy3"/>
    <dgm:cxn modelId="{266894A1-5504-43FE-9407-771F4A04C770}" type="presOf" srcId="{85574E66-931B-474F-ACB3-5E60021F0A52}" destId="{49BB7898-D05D-0A40-BE51-38225A9EC505}" srcOrd="0" destOrd="0" presId="urn:microsoft.com/office/officeart/2005/8/layout/hierarchy3"/>
    <dgm:cxn modelId="{1BFAFA7C-6C8E-C643-B0E2-38C9C75530D0}" srcId="{1D1317E0-FF33-5942-8197-B52EC1CA9249}" destId="{6F1E77CE-3DF5-8546-9A8C-E6F6E9A0ED80}" srcOrd="1" destOrd="0" parTransId="{6A9B70AC-F6B8-C042-B1D1-AE21D31FFCAC}" sibTransId="{5C2A4CE1-A0AB-414F-B27E-529DC6FDB949}"/>
    <dgm:cxn modelId="{07B6DB85-DE4B-4DDC-BA70-9F1692358AFA}" type="presOf" srcId="{598D9B37-F0ED-534D-B54D-F0A9C040C2B4}" destId="{42B4CDD7-45D7-BD4D-912C-3E44A344B1F1}" srcOrd="0" destOrd="0" presId="urn:microsoft.com/office/officeart/2005/8/layout/hierarchy3"/>
    <dgm:cxn modelId="{DB2599D6-01C5-48A5-8533-3815D65FC1D2}" type="presOf" srcId="{BF27FA88-A8BF-724E-9D72-5546956A1AD2}" destId="{3C5AA45E-7125-134E-9EFC-13F4E76DD11C}" srcOrd="0" destOrd="0" presId="urn:microsoft.com/office/officeart/2005/8/layout/hierarchy3"/>
    <dgm:cxn modelId="{0AF5EC72-B188-442E-9B53-D457A1D45262}" type="presOf" srcId="{4179C4CE-44D4-4948-986D-DC0BD371ACA3}" destId="{DA5731D6-87C9-234A-B770-1EFBB599E892}" srcOrd="0" destOrd="0" presId="urn:microsoft.com/office/officeart/2005/8/layout/hierarchy3"/>
    <dgm:cxn modelId="{A0EF5E1A-68F8-414D-9FFA-3FCAE5A7007F}" type="presOf" srcId="{8AD17F0C-A3CD-9140-97F1-055A4896F759}" destId="{F156A6FA-5101-4A4F-9A05-0B38E9E8DB17}" srcOrd="1" destOrd="0" presId="urn:microsoft.com/office/officeart/2005/8/layout/hierarchy3"/>
    <dgm:cxn modelId="{D6AAF8B8-3007-ED4D-85B4-CAA5D176499E}" srcId="{1D1317E0-FF33-5942-8197-B52EC1CA9249}" destId="{8AD17F0C-A3CD-9140-97F1-055A4896F759}" srcOrd="0" destOrd="0" parTransId="{0C2BA9F5-235B-E948-B00F-58F30860FD5F}" sibTransId="{C3682ECD-81E0-EB42-9018-DC8D1AA16DFA}"/>
    <dgm:cxn modelId="{6420BE10-8AAE-F641-8347-702FA92C68BD}" srcId="{6F1E77CE-3DF5-8546-9A8C-E6F6E9A0ED80}" destId="{56CEC3A2-3C58-414E-8EDA-E8EFC9A4D872}" srcOrd="1" destOrd="0" parTransId="{598D9B37-F0ED-534D-B54D-F0A9C040C2B4}" sibTransId="{8B1A26F0-9475-D144-A5F5-58DB2E260B99}"/>
    <dgm:cxn modelId="{EFED2706-4D63-42EF-A5F2-D56D3E2EB6E3}" type="presOf" srcId="{6F1E77CE-3DF5-8546-9A8C-E6F6E9A0ED80}" destId="{627F2CD7-B86E-A644-8E76-EE9D4A0182A5}" srcOrd="1" destOrd="0" presId="urn:microsoft.com/office/officeart/2005/8/layout/hierarchy3"/>
    <dgm:cxn modelId="{285168EF-71E8-4B6C-BB49-E4547C9BCF47}" type="presParOf" srcId="{56C06FEA-3578-1648-8CC6-C58D37B1F59C}" destId="{967F5CDE-811F-2143-96FA-2F653B0EEC1F}" srcOrd="0" destOrd="0" presId="urn:microsoft.com/office/officeart/2005/8/layout/hierarchy3"/>
    <dgm:cxn modelId="{A471C70E-B801-45AD-8344-0620C60DAEE3}" type="presParOf" srcId="{967F5CDE-811F-2143-96FA-2F653B0EEC1F}" destId="{C79E637E-D062-ED42-A14D-6A2DF83B0F67}" srcOrd="0" destOrd="0" presId="urn:microsoft.com/office/officeart/2005/8/layout/hierarchy3"/>
    <dgm:cxn modelId="{40293CDF-621B-454B-8BBC-4A33E37D1D36}" type="presParOf" srcId="{C79E637E-D062-ED42-A14D-6A2DF83B0F67}" destId="{582D9991-5898-6A40-82B4-1E183BA049EC}" srcOrd="0" destOrd="0" presId="urn:microsoft.com/office/officeart/2005/8/layout/hierarchy3"/>
    <dgm:cxn modelId="{75C0202A-9739-4586-AF6D-75CC35F4060C}" type="presParOf" srcId="{C79E637E-D062-ED42-A14D-6A2DF83B0F67}" destId="{F156A6FA-5101-4A4F-9A05-0B38E9E8DB17}" srcOrd="1" destOrd="0" presId="urn:microsoft.com/office/officeart/2005/8/layout/hierarchy3"/>
    <dgm:cxn modelId="{5BCFB165-8A43-4CFD-B122-55910A1EAF09}" type="presParOf" srcId="{967F5CDE-811F-2143-96FA-2F653B0EEC1F}" destId="{C9466920-E061-0845-A8DF-FE0E897CB408}" srcOrd="1" destOrd="0" presId="urn:microsoft.com/office/officeart/2005/8/layout/hierarchy3"/>
    <dgm:cxn modelId="{8EF8FC3E-ABEB-447E-BF88-D623B981DD17}" type="presParOf" srcId="{C9466920-E061-0845-A8DF-FE0E897CB408}" destId="{DA5731D6-87C9-234A-B770-1EFBB599E892}" srcOrd="0" destOrd="0" presId="urn:microsoft.com/office/officeart/2005/8/layout/hierarchy3"/>
    <dgm:cxn modelId="{2E6559E0-DC51-4F79-A4A2-ACFA66ECB3E5}" type="presParOf" srcId="{C9466920-E061-0845-A8DF-FE0E897CB408}" destId="{2E926A1E-68FE-3042-BF1B-079779D7D2AD}" srcOrd="1" destOrd="0" presId="urn:microsoft.com/office/officeart/2005/8/layout/hierarchy3"/>
    <dgm:cxn modelId="{EB6BD520-DC5D-42D8-80E0-FF7410E85D08}" type="presParOf" srcId="{C9466920-E061-0845-A8DF-FE0E897CB408}" destId="{3C5AA45E-7125-134E-9EFC-13F4E76DD11C}" srcOrd="2" destOrd="0" presId="urn:microsoft.com/office/officeart/2005/8/layout/hierarchy3"/>
    <dgm:cxn modelId="{6E494382-B660-42E0-B595-875B816CD641}" type="presParOf" srcId="{C9466920-E061-0845-A8DF-FE0E897CB408}" destId="{49BB7898-D05D-0A40-BE51-38225A9EC505}" srcOrd="3" destOrd="0" presId="urn:microsoft.com/office/officeart/2005/8/layout/hierarchy3"/>
    <dgm:cxn modelId="{1186A6DB-BC74-4142-9B83-230E083E189B}" type="presParOf" srcId="{56C06FEA-3578-1648-8CC6-C58D37B1F59C}" destId="{03C185C0-1177-B24D-BD7E-650F0A8149ED}" srcOrd="1" destOrd="0" presId="urn:microsoft.com/office/officeart/2005/8/layout/hierarchy3"/>
    <dgm:cxn modelId="{4B42603A-C86C-4D20-BA91-8F2D582A0094}" type="presParOf" srcId="{03C185C0-1177-B24D-BD7E-650F0A8149ED}" destId="{7A625903-7692-C346-AE92-09D9BB1D9848}" srcOrd="0" destOrd="0" presId="urn:microsoft.com/office/officeart/2005/8/layout/hierarchy3"/>
    <dgm:cxn modelId="{8689331C-A93D-4310-8C64-1EDA84A50ADB}" type="presParOf" srcId="{7A625903-7692-C346-AE92-09D9BB1D9848}" destId="{B4A9F57B-7D38-3049-967D-C750DACE4FE0}" srcOrd="0" destOrd="0" presId="urn:microsoft.com/office/officeart/2005/8/layout/hierarchy3"/>
    <dgm:cxn modelId="{0E067855-D8A9-42D4-A21E-ADDD98A75732}" type="presParOf" srcId="{7A625903-7692-C346-AE92-09D9BB1D9848}" destId="{627F2CD7-B86E-A644-8E76-EE9D4A0182A5}" srcOrd="1" destOrd="0" presId="urn:microsoft.com/office/officeart/2005/8/layout/hierarchy3"/>
    <dgm:cxn modelId="{45ED06D7-3ABA-4FFE-9FA0-4F2A04DBD7C4}" type="presParOf" srcId="{03C185C0-1177-B24D-BD7E-650F0A8149ED}" destId="{EB055039-9617-3749-90A9-1788331800E3}" srcOrd="1" destOrd="0" presId="urn:microsoft.com/office/officeart/2005/8/layout/hierarchy3"/>
    <dgm:cxn modelId="{F55CF61B-5EDB-4B96-95F0-876F8FCD797D}" type="presParOf" srcId="{EB055039-9617-3749-90A9-1788331800E3}" destId="{03D5415E-8395-D54B-96E2-57D530400472}" srcOrd="0" destOrd="0" presId="urn:microsoft.com/office/officeart/2005/8/layout/hierarchy3"/>
    <dgm:cxn modelId="{8058EA81-32CA-40AA-BFE7-B2A32B6F89AF}" type="presParOf" srcId="{EB055039-9617-3749-90A9-1788331800E3}" destId="{76BB3803-4863-FC4F-B387-47ACC70AC146}" srcOrd="1" destOrd="0" presId="urn:microsoft.com/office/officeart/2005/8/layout/hierarchy3"/>
    <dgm:cxn modelId="{F420CF70-A4FC-4A77-BF8B-DCAEF14B0B4B}" type="presParOf" srcId="{EB055039-9617-3749-90A9-1788331800E3}" destId="{42B4CDD7-45D7-BD4D-912C-3E44A344B1F1}" srcOrd="2" destOrd="0" presId="urn:microsoft.com/office/officeart/2005/8/layout/hierarchy3"/>
    <dgm:cxn modelId="{431DD58E-1939-4612-B1D9-930D724821FF}" type="presParOf" srcId="{EB055039-9617-3749-90A9-1788331800E3}" destId="{4A4F336F-2430-1D42-BF89-7BF07F66A5A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2D9991-5898-6A40-82B4-1E183BA049EC}">
      <dsp:nvSpPr>
        <dsp:cNvPr id="0" name=""/>
        <dsp:cNvSpPr/>
      </dsp:nvSpPr>
      <dsp:spPr>
        <a:xfrm>
          <a:off x="5198725" y="1118491"/>
          <a:ext cx="2380022" cy="1190011"/>
        </a:xfrm>
        <a:prstGeom prst="roundRect">
          <a:avLst>
            <a:gd name="adj" fmla="val 10000"/>
          </a:avLst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>
              <a:latin typeface="Montserrat" panose="00000500000000000000" pitchFamily="2" charset="-52"/>
            </a:rPr>
            <a:t>Важность</a:t>
          </a:r>
        </a:p>
      </dsp:txBody>
      <dsp:txXfrm>
        <a:off x="5233579" y="1153345"/>
        <a:ext cx="2310314" cy="1120303"/>
      </dsp:txXfrm>
    </dsp:sp>
    <dsp:sp modelId="{DA5731D6-87C9-234A-B770-1EFBB599E892}">
      <dsp:nvSpPr>
        <dsp:cNvPr id="0" name=""/>
        <dsp:cNvSpPr/>
      </dsp:nvSpPr>
      <dsp:spPr>
        <a:xfrm>
          <a:off x="5436727" y="2308502"/>
          <a:ext cx="2235454" cy="188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164"/>
              </a:lnTo>
              <a:lnTo>
                <a:pt x="2235454" y="1881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926A1E-68FE-3042-BF1B-079779D7D2AD}">
      <dsp:nvSpPr>
        <dsp:cNvPr id="0" name=""/>
        <dsp:cNvSpPr/>
      </dsp:nvSpPr>
      <dsp:spPr>
        <a:xfrm>
          <a:off x="7672182" y="1901661"/>
          <a:ext cx="1904017" cy="1190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3A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rgbClr val="0033A0"/>
              </a:solidFill>
              <a:latin typeface="Montserrat" panose="00000500000000000000" pitchFamily="2" charset="-52"/>
            </a:rPr>
            <a:t>Сфера деятельности по </a:t>
          </a:r>
          <a:r>
            <a:rPr lang="ru-RU" sz="1700" kern="1200" dirty="0" err="1">
              <a:solidFill>
                <a:srgbClr val="0033A0"/>
              </a:solidFill>
              <a:latin typeface="Montserrat" panose="00000500000000000000" pitchFamily="2" charset="-52"/>
            </a:rPr>
            <a:t>инвест</a:t>
          </a:r>
          <a:r>
            <a:rPr lang="ru-RU" sz="1700" kern="1200" dirty="0">
              <a:solidFill>
                <a:srgbClr val="0033A0"/>
              </a:solidFill>
              <a:latin typeface="Montserrat" panose="00000500000000000000" pitchFamily="2" charset="-52"/>
            </a:rPr>
            <a:t>-рейтингу</a:t>
          </a:r>
        </a:p>
      </dsp:txBody>
      <dsp:txXfrm>
        <a:off x="7707036" y="1936515"/>
        <a:ext cx="1834309" cy="1120303"/>
      </dsp:txXfrm>
    </dsp:sp>
    <dsp:sp modelId="{3C5AA45E-7125-134E-9EFC-13F4E76DD11C}">
      <dsp:nvSpPr>
        <dsp:cNvPr id="0" name=""/>
        <dsp:cNvSpPr/>
      </dsp:nvSpPr>
      <dsp:spPr>
        <a:xfrm>
          <a:off x="5436727" y="2308502"/>
          <a:ext cx="223507" cy="1107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7245"/>
              </a:lnTo>
              <a:lnTo>
                <a:pt x="223507" y="1107245"/>
              </a:lnTo>
            </a:path>
          </a:pathLst>
        </a:custGeom>
        <a:noFill/>
        <a:ln w="25400" cap="flat" cmpd="sng" algn="ctr">
          <a:solidFill>
            <a:srgbClr val="0033A0"/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B7898-D05D-0A40-BE51-38225A9EC505}">
      <dsp:nvSpPr>
        <dsp:cNvPr id="0" name=""/>
        <dsp:cNvSpPr/>
      </dsp:nvSpPr>
      <dsp:spPr>
        <a:xfrm>
          <a:off x="5660235" y="2820742"/>
          <a:ext cx="1904017" cy="1190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3A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rgbClr val="0033A0"/>
              </a:solidFill>
              <a:latin typeface="Montserrat" panose="00000500000000000000" pitchFamily="2" charset="-52"/>
            </a:rPr>
            <a:t>Масштаб (региональный важнее всего)</a:t>
          </a:r>
        </a:p>
      </dsp:txBody>
      <dsp:txXfrm>
        <a:off x="5695089" y="2855596"/>
        <a:ext cx="1834309" cy="1120303"/>
      </dsp:txXfrm>
    </dsp:sp>
    <dsp:sp modelId="{B4A9F57B-7D38-3049-967D-C750DACE4FE0}">
      <dsp:nvSpPr>
        <dsp:cNvPr id="0" name=""/>
        <dsp:cNvSpPr/>
      </dsp:nvSpPr>
      <dsp:spPr>
        <a:xfrm>
          <a:off x="0" y="1006249"/>
          <a:ext cx="2380022" cy="1190011"/>
        </a:xfrm>
        <a:prstGeom prst="roundRect">
          <a:avLst>
            <a:gd name="adj" fmla="val 10000"/>
          </a:avLst>
        </a:prstGeom>
        <a:solidFill>
          <a:srgbClr val="CF45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>
              <a:latin typeface="Montserrat" panose="00000500000000000000" pitchFamily="2" charset="-52"/>
            </a:rPr>
            <a:t>Уязвимость</a:t>
          </a:r>
        </a:p>
      </dsp:txBody>
      <dsp:txXfrm>
        <a:off x="34854" y="1041103"/>
        <a:ext cx="2310314" cy="1120303"/>
      </dsp:txXfrm>
    </dsp:sp>
    <dsp:sp modelId="{03D5415E-8395-D54B-96E2-57D530400472}">
      <dsp:nvSpPr>
        <dsp:cNvPr id="0" name=""/>
        <dsp:cNvSpPr/>
      </dsp:nvSpPr>
      <dsp:spPr>
        <a:xfrm>
          <a:off x="238002" y="2196260"/>
          <a:ext cx="165677" cy="1163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3664"/>
              </a:lnTo>
              <a:lnTo>
                <a:pt x="165677" y="1163664"/>
              </a:lnTo>
            </a:path>
          </a:pathLst>
        </a:custGeom>
        <a:noFill/>
        <a:ln w="25400" cap="flat" cmpd="sng" algn="ctr">
          <a:solidFill>
            <a:srgbClr val="CF4520"/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B3803-4863-FC4F-B387-47ACC70AC146}">
      <dsp:nvSpPr>
        <dsp:cNvPr id="0" name=""/>
        <dsp:cNvSpPr/>
      </dsp:nvSpPr>
      <dsp:spPr>
        <a:xfrm>
          <a:off x="403679" y="2764919"/>
          <a:ext cx="1904017" cy="1190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F452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rgbClr val="CF4520"/>
              </a:solidFill>
              <a:latin typeface="Montserrat" panose="00000500000000000000" pitchFamily="2" charset="-52"/>
            </a:rPr>
            <a:t>Численность (чем меньше, тем уязвимее для рынка труда)</a:t>
          </a:r>
        </a:p>
      </dsp:txBody>
      <dsp:txXfrm>
        <a:off x="438533" y="2799773"/>
        <a:ext cx="1834309" cy="1120303"/>
      </dsp:txXfrm>
    </dsp:sp>
    <dsp:sp modelId="{42B4CDD7-45D7-BD4D-912C-3E44A344B1F1}">
      <dsp:nvSpPr>
        <dsp:cNvPr id="0" name=""/>
        <dsp:cNvSpPr/>
      </dsp:nvSpPr>
      <dsp:spPr>
        <a:xfrm>
          <a:off x="238002" y="2196260"/>
          <a:ext cx="2265219" cy="3569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914"/>
              </a:lnTo>
              <a:lnTo>
                <a:pt x="2265219" y="356914"/>
              </a:lnTo>
            </a:path>
          </a:pathLst>
        </a:custGeom>
        <a:noFill/>
        <a:ln w="25400" cap="flat" cmpd="sng" algn="ctr">
          <a:solidFill>
            <a:srgbClr val="CF4520"/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F336F-2430-1D42-BF89-7BF07F66A5A2}">
      <dsp:nvSpPr>
        <dsp:cNvPr id="0" name=""/>
        <dsp:cNvSpPr/>
      </dsp:nvSpPr>
      <dsp:spPr>
        <a:xfrm>
          <a:off x="2503221" y="1963982"/>
          <a:ext cx="1904017" cy="1178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F452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rgbClr val="CF4520"/>
              </a:solidFill>
              <a:latin typeface="Montserrat" panose="00000500000000000000" pitchFamily="2" charset="-52"/>
            </a:rPr>
            <a:t>Финансово-экономическое положение</a:t>
          </a:r>
        </a:p>
      </dsp:txBody>
      <dsp:txXfrm>
        <a:off x="2537735" y="1998496"/>
        <a:ext cx="1834989" cy="1109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A5A6F1AE-E804-4F27-A3E7-3F6C77C334A9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8082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565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132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2697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263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7828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5393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2960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0525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sldNum" idx="16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85DA1AA-C518-4102-BA38-542043F41B1C}" type="slidenum">
              <a:rPr lang="ru-RU" sz="1200" b="0" strike="noStrike" spc="-1">
                <a:latin typeface="Times New Roman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854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755470" y="5145346"/>
            <a:ext cx="6048163" cy="4210005"/>
          </a:xfrm>
          <a:prstGeom prst="rect">
            <a:avLst/>
          </a:prstGeom>
        </p:spPr>
        <p:txBody>
          <a:bodyPr lIns="68739" tIns="34173" rIns="68739" bIns="34173">
            <a:noAutofit/>
          </a:bodyPr>
          <a:lstStyle/>
          <a:p>
            <a:endParaRPr lang="ru-RU" sz="2200" spc="-1">
              <a:latin typeface="Arial"/>
            </a:endParaRPr>
          </a:p>
        </p:txBody>
      </p:sp>
      <p:sp>
        <p:nvSpPr>
          <p:cNvPr id="65" name="TextShape 3"/>
          <p:cNvSpPr txBox="1"/>
          <p:nvPr/>
        </p:nvSpPr>
        <p:spPr>
          <a:xfrm>
            <a:off x="4282197" y="10156186"/>
            <a:ext cx="3275704" cy="535311"/>
          </a:xfrm>
          <a:prstGeom prst="rect">
            <a:avLst/>
          </a:prstGeom>
          <a:noFill/>
          <a:ln w="0">
            <a:noFill/>
          </a:ln>
        </p:spPr>
        <p:txBody>
          <a:bodyPr lIns="68739" tIns="34173" rIns="68739" bIns="34173" anchor="b">
            <a:noAutofit/>
          </a:bodyPr>
          <a:lstStyle/>
          <a:p>
            <a:pPr algn="r">
              <a:lnSpc>
                <a:spcPct val="100000"/>
              </a:lnSpc>
            </a:pPr>
            <a:fld id="{65A9A134-A954-4A0C-9EC4-C94DC2F37E68}" type="slidenum">
              <a:rPr lang="ru-RU" sz="9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</a:pPr>
              <a:t>2</a:t>
            </a:fld>
            <a:endParaRPr lang="ru-RU" sz="9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2908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755470" y="5145346"/>
            <a:ext cx="6048163" cy="4210005"/>
          </a:xfrm>
          <a:prstGeom prst="rect">
            <a:avLst/>
          </a:prstGeom>
        </p:spPr>
        <p:txBody>
          <a:bodyPr lIns="68739" tIns="34173" rIns="68739" bIns="34173">
            <a:noAutofit/>
          </a:bodyPr>
          <a:lstStyle/>
          <a:p>
            <a:endParaRPr lang="ru-RU" sz="2200" spc="-1">
              <a:latin typeface="Arial"/>
            </a:endParaRPr>
          </a:p>
        </p:txBody>
      </p:sp>
      <p:sp>
        <p:nvSpPr>
          <p:cNvPr id="65" name="TextShape 3"/>
          <p:cNvSpPr txBox="1"/>
          <p:nvPr/>
        </p:nvSpPr>
        <p:spPr>
          <a:xfrm>
            <a:off x="4282197" y="10156186"/>
            <a:ext cx="3275704" cy="535311"/>
          </a:xfrm>
          <a:prstGeom prst="rect">
            <a:avLst/>
          </a:prstGeom>
          <a:noFill/>
          <a:ln w="0">
            <a:noFill/>
          </a:ln>
        </p:spPr>
        <p:txBody>
          <a:bodyPr lIns="68739" tIns="34173" rIns="68739" bIns="34173" anchor="b">
            <a:noAutofit/>
          </a:bodyPr>
          <a:lstStyle/>
          <a:p>
            <a:pPr algn="r">
              <a:lnSpc>
                <a:spcPct val="100000"/>
              </a:lnSpc>
            </a:pPr>
            <a:fld id="{65A9A134-A954-4A0C-9EC4-C94DC2F37E68}" type="slidenum">
              <a:rPr lang="ru-RU" sz="9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</a:pPr>
              <a:t>3</a:t>
            </a:fld>
            <a:endParaRPr lang="ru-RU" sz="9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1336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755470" y="5145346"/>
            <a:ext cx="6048163" cy="4210005"/>
          </a:xfrm>
          <a:prstGeom prst="rect">
            <a:avLst/>
          </a:prstGeom>
        </p:spPr>
        <p:txBody>
          <a:bodyPr lIns="68739" tIns="34173" rIns="68739" bIns="34173">
            <a:noAutofit/>
          </a:bodyPr>
          <a:lstStyle/>
          <a:p>
            <a:endParaRPr lang="ru-RU" sz="2200" spc="-1">
              <a:latin typeface="Arial"/>
            </a:endParaRPr>
          </a:p>
        </p:txBody>
      </p:sp>
      <p:sp>
        <p:nvSpPr>
          <p:cNvPr id="65" name="TextShape 3"/>
          <p:cNvSpPr txBox="1"/>
          <p:nvPr/>
        </p:nvSpPr>
        <p:spPr>
          <a:xfrm>
            <a:off x="4282197" y="10156186"/>
            <a:ext cx="3275704" cy="535311"/>
          </a:xfrm>
          <a:prstGeom prst="rect">
            <a:avLst/>
          </a:prstGeom>
          <a:noFill/>
          <a:ln w="0">
            <a:noFill/>
          </a:ln>
        </p:spPr>
        <p:txBody>
          <a:bodyPr lIns="68739" tIns="34173" rIns="68739" bIns="34173" anchor="b">
            <a:noAutofit/>
          </a:bodyPr>
          <a:lstStyle/>
          <a:p>
            <a:pPr algn="r">
              <a:lnSpc>
                <a:spcPct val="100000"/>
              </a:lnSpc>
            </a:pPr>
            <a:fld id="{65A9A134-A954-4A0C-9EC4-C94DC2F37E68}" type="slidenum">
              <a:rPr lang="ru-RU" sz="9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</a:pPr>
              <a:t>4</a:t>
            </a:fld>
            <a:endParaRPr lang="ru-RU" sz="9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2031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A5A6F1AE-E804-4F27-A3E7-3F6C77C334A9}" type="slidenum">
              <a:rPr lang="ru-RU" sz="1400" b="0" strike="noStrike" spc="-1" smtClean="0">
                <a:latin typeface="Times New Roman"/>
              </a:rPr>
              <a:t>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382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0688" y="1241425"/>
            <a:ext cx="5956300" cy="3351213"/>
          </a:xfrm>
          <a:noFill/>
          <a:ln w="9525"/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79482" y="4778400"/>
            <a:ext cx="5438711" cy="3910002"/>
          </a:xfrm>
          <a:ln/>
        </p:spPr>
        <p:txBody>
          <a:bodyPr/>
          <a:lstStyle/>
          <a:p>
            <a:pPr defTabSz="9852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spc="-1"/>
          </a:p>
        </p:txBody>
      </p:sp>
      <p:sp>
        <p:nvSpPr>
          <p:cNvPr id="197" name="PlaceHolder 3"/>
          <p:cNvSpPr>
            <a:spLocks noGrp="1"/>
          </p:cNvSpPr>
          <p:nvPr>
            <p:ph type="sldNum" sz="quarter" idx="12"/>
          </p:nvPr>
        </p:nvSpPr>
        <p:spPr>
          <a:xfrm>
            <a:off x="3849923" y="9431480"/>
            <a:ext cx="2946325" cy="498334"/>
          </a:xfrm>
        </p:spPr>
        <p:txBody>
          <a:bodyPr/>
          <a:lstStyle>
            <a:lvl1pPr algn="r">
              <a:lnSpc>
                <a:spcPct val="100000"/>
              </a:lnSpc>
              <a:buNone/>
              <a:defRPr lang="ru-RU" sz="1100" b="0" strike="noStrike" spc="-1">
                <a:latin typeface="Times New Roman"/>
              </a:defRPr>
            </a:lvl1pPr>
          </a:lstStyle>
          <a:p>
            <a:pPr>
              <a:defRPr/>
            </a:pPr>
            <a:fld id="{D7C4197E-5BF2-44A5-B7F4-152718AB2895}" type="slidenum">
              <a:rPr/>
              <a:pPr>
                <a:defRPr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379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1171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 с названием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8">
            <a:extLst>
              <a:ext uri="{FF2B5EF4-FFF2-40B4-BE49-F238E27FC236}">
                <a16:creationId xmlns:a16="http://schemas.microsoft.com/office/drawing/2014/main" xmlns="" id="{45A0ABD6-F78F-4578-A535-8507E4C7C760}"/>
              </a:ext>
            </a:extLst>
          </p:cNvPr>
          <p:cNvPicPr/>
          <p:nvPr userDrawn="1"/>
        </p:nvPicPr>
        <p:blipFill>
          <a:blip r:embed="rId2">
            <a:alphaModFix amt="5000"/>
          </a:blip>
          <a:stretch/>
        </p:blipFill>
        <p:spPr>
          <a:xfrm>
            <a:off x="0" y="7301935"/>
            <a:ext cx="3143040" cy="246600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4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0AD69284-1264-497F-A072-7D33DAD5A89C}"/>
              </a:ext>
            </a:extLst>
          </p:cNvPr>
          <p:cNvPicPr/>
          <p:nvPr userDrawn="1"/>
        </p:nvPicPr>
        <p:blipFill>
          <a:blip r:embed="rId3">
            <a:alphaModFix amt="5000"/>
          </a:blip>
          <a:stretch/>
        </p:blipFill>
        <p:spPr>
          <a:xfrm>
            <a:off x="13676720" y="39242"/>
            <a:ext cx="3457920" cy="185148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>
            <a:extLst>
              <a:ext uri="{FF2B5EF4-FFF2-40B4-BE49-F238E27FC236}">
                <a16:creationId xmlns:a16="http://schemas.microsoft.com/office/drawing/2014/main" xmlns="" id="{3D0F7AEF-1CBB-4012-A538-35E480D1ED2A}"/>
              </a:ext>
            </a:extLst>
          </p:cNvPr>
          <p:cNvSpPr txBox="1">
            <a:spLocks/>
          </p:cNvSpPr>
          <p:nvPr userDrawn="1"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r" defTabSz="1075132" rtl="0" eaLnBrk="1" latinLnBrk="0" hangingPunct="1">
              <a:lnSpc>
                <a:spcPct val="100000"/>
              </a:lnSpc>
              <a:buNone/>
              <a:defRPr lang="ru-RU" sz="1200" b="0" strike="noStrike" kern="1200" spc="-1">
                <a:solidFill>
                  <a:srgbClr val="CF4520"/>
                </a:solidFill>
                <a:latin typeface="Montserrat"/>
                <a:ea typeface="DejaVu Sans"/>
                <a:cs typeface="+mn-cs"/>
              </a:defRPr>
            </a:lvl1pPr>
            <a:lvl2pPr marL="53756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132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697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26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7828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39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2960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052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8B1ADB-329F-4CCD-A9BA-E615BCF3DF4C}" type="slidenum">
              <a:rPr lang="ru-RU" sz="1200" smtClean="0"/>
              <a:pPr/>
              <a:t>‹#›</a:t>
            </a:fld>
            <a:endParaRPr lang="ru-RU" sz="1200" dirty="0">
              <a:latin typeface="Times New Roman"/>
            </a:endParaRPr>
          </a:p>
        </p:txBody>
      </p:sp>
      <p:sp>
        <p:nvSpPr>
          <p:cNvPr id="11" name="Номер слайда 18">
            <a:extLst>
              <a:ext uri="{FF2B5EF4-FFF2-40B4-BE49-F238E27FC236}">
                <a16:creationId xmlns:a16="http://schemas.microsoft.com/office/drawing/2014/main" xmlns="" id="{D60DA14F-14D5-4082-8ED5-BF467340CF1C}"/>
              </a:ext>
            </a:extLst>
          </p:cNvPr>
          <p:cNvSpPr txBox="1">
            <a:spLocks/>
          </p:cNvSpPr>
          <p:nvPr userDrawn="1"/>
        </p:nvSpPr>
        <p:spPr>
          <a:xfrm>
            <a:off x="550581" y="9215475"/>
            <a:ext cx="2041879" cy="3110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dirty="0">
                <a:solidFill>
                  <a:srgbClr val="44546A"/>
                </a:solidFill>
                <a:latin typeface="Montserrat" panose="00000500000000000000" pitchFamily="2" charset="-52"/>
              </a:rPr>
              <a:t>Название раздела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27" userDrawn="1">
          <p15:clr>
            <a:srgbClr val="FBAE40"/>
          </p15:clr>
        </p15:guide>
        <p15:guide id="2" pos="53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F20A0A7-D794-4D2C-9CD8-75B8B32E101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0CC652D-FB2D-4331-A132-AB8591064F9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047496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1241720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53272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047496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1241720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EBFEBB6-758F-415E-BF7A-EADA5CEFEFC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80160" y="1571400"/>
            <a:ext cx="14508000" cy="3342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53440" y="2246400"/>
            <a:ext cx="15361440" cy="5568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13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_Работа Росс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xmlns="" id="{3D0F7AEF-1CBB-4012-A538-35E480D1ED2A}"/>
              </a:ext>
            </a:extLst>
          </p:cNvPr>
          <p:cNvSpPr txBox="1">
            <a:spLocks/>
          </p:cNvSpPr>
          <p:nvPr userDrawn="1"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r" defTabSz="1075132" rtl="0" eaLnBrk="1" latinLnBrk="0" hangingPunct="1">
              <a:lnSpc>
                <a:spcPct val="100000"/>
              </a:lnSpc>
              <a:buNone/>
              <a:defRPr lang="ru-RU" sz="1200" b="0" strike="noStrike" kern="1200" spc="-1">
                <a:solidFill>
                  <a:srgbClr val="CF4520"/>
                </a:solidFill>
                <a:latin typeface="Montserrat"/>
                <a:ea typeface="DejaVu Sans"/>
                <a:cs typeface="+mn-cs"/>
              </a:defRPr>
            </a:lvl1pPr>
            <a:lvl2pPr marL="53756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132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697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26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7828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39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2960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052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8B1ADB-329F-4CCD-A9BA-E615BCF3DF4C}" type="slidenum">
              <a:rPr lang="ru-RU" sz="1200" smtClean="0"/>
              <a:pPr/>
              <a:t>‹#›</a:t>
            </a:fld>
            <a:endParaRPr lang="ru-RU" sz="1200" dirty="0">
              <a:latin typeface="Times New Roman"/>
            </a:endParaRP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xmlns="" id="{57A6726A-3AEE-466D-AF35-9160BE828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15520086" y="339099"/>
            <a:ext cx="1098690" cy="432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99570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27" userDrawn="1">
          <p15:clr>
            <a:srgbClr val="FBAE40"/>
          </p15:clr>
        </p15:guide>
        <p15:guide id="2" pos="537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DFEE45-8121-43F5-AAC7-AC7A45CD955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D4EC36E-1C1E-445D-ADEC-4E769887CD9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A737923-D5E6-4D05-9FAC-D7B2408D61D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53272" y="383040"/>
            <a:ext cx="15361416" cy="74309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A767A5F-3911-4F38-B80B-217E2F60AFF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8DA2AB1-0568-4D78-AB4A-6C486C200DD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6B7D903-8C42-4BA2-AC06-83C7F487F5C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B8A28CD-CB63-4DB9-A827-6B07ADF0B1A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0912" cy="160221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endParaRPr lang="ru-RU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E6A3B1B-D473-4D1D-8618-6A2AA5F55C4F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endParaRPr lang="ru-RU" sz="1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34" lvl="1" indent="-324012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52" lvl="2" indent="-288011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70" lvl="3" indent="-216008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86" lvl="4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104" lvl="5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120" lvl="6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l" defTabSz="9144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3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6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4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82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01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37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56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1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4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5" Type="http://schemas.openxmlformats.org/officeDocument/2006/relationships/image" Target="../media/image14.png"/><Relationship Id="rId10" Type="http://schemas.openxmlformats.org/officeDocument/2006/relationships/image" Target="../media/image11.sv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0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diagramData" Target="../diagrams/data1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xmlns="" id="{137675A6-00F2-4070-8A39-62A97E14E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8" b="8401"/>
          <a:stretch/>
        </p:blipFill>
        <p:spPr>
          <a:xfrm>
            <a:off x="1039620" y="1371600"/>
            <a:ext cx="7257240" cy="7326360"/>
          </a:xfrm>
          <a:prstGeom prst="rect">
            <a:avLst/>
          </a:prstGeom>
        </p:spPr>
      </p:pic>
      <p:pic>
        <p:nvPicPr>
          <p:cNvPr id="129" name="Рисунок 9" hidden="1"/>
          <p:cNvPicPr/>
          <p:nvPr/>
        </p:nvPicPr>
        <p:blipFill>
          <a:blip r:embed="rId4"/>
          <a:srcRect l="66099"/>
          <a:stretch/>
        </p:blipFill>
        <p:spPr>
          <a:xfrm>
            <a:off x="1406640" y="1371600"/>
            <a:ext cx="7315200" cy="685764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 hidden="1">
            <a:extLst>
              <a:ext uri="{FF2B5EF4-FFF2-40B4-BE49-F238E27FC236}">
                <a16:creationId xmlns:a16="http://schemas.microsoft.com/office/drawing/2014/main" xmlns="" id="{FDF9548E-39B4-45AB-A270-E9679FD9A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" y="1093395"/>
            <a:ext cx="11406851" cy="7604567"/>
          </a:xfrm>
          <a:prstGeom prst="rect">
            <a:avLst/>
          </a:prstGeom>
        </p:spPr>
      </p:pic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xmlns="" id="{4AB9A26C-F6F0-4985-9D07-FBD023FF6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184" y="1371600"/>
            <a:ext cx="10564904" cy="7040518"/>
          </a:xfrm>
          <a:prstGeom prst="rect">
            <a:avLst/>
          </a:prstGeom>
        </p:spPr>
      </p:pic>
      <p:pic>
        <p:nvPicPr>
          <p:cNvPr id="13" name="Рисунок 12" hidden="1">
            <a:extLst>
              <a:ext uri="{FF2B5EF4-FFF2-40B4-BE49-F238E27FC236}">
                <a16:creationId xmlns:a16="http://schemas.microsoft.com/office/drawing/2014/main" xmlns="" id="{C1F97A5C-7773-48E1-AFD0-A89C1EFC53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618" y="1371600"/>
            <a:ext cx="10287000" cy="6858000"/>
          </a:xfrm>
          <a:prstGeom prst="rect">
            <a:avLst/>
          </a:prstGeom>
        </p:spPr>
      </p:pic>
      <p:pic>
        <p:nvPicPr>
          <p:cNvPr id="5" name="минтруд лого" hidden="1">
            <a:extLst>
              <a:ext uri="{FF2B5EF4-FFF2-40B4-BE49-F238E27FC236}">
                <a16:creationId xmlns:a16="http://schemas.microsoft.com/office/drawing/2014/main" xmlns="" id="{CFB3B070-81CB-441B-8817-E9233A675C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72" y="1799280"/>
            <a:ext cx="1481488" cy="612000"/>
          </a:xfrm>
          <a:prstGeom prst="rect">
            <a:avLst/>
          </a:prstGeom>
        </p:spPr>
      </p:pic>
      <p:pic>
        <p:nvPicPr>
          <p:cNvPr id="23" name="Рисунок 22" hidden="1">
            <a:extLst>
              <a:ext uri="{FF2B5EF4-FFF2-40B4-BE49-F238E27FC236}">
                <a16:creationId xmlns:a16="http://schemas.microsoft.com/office/drawing/2014/main" xmlns="" id="{43A201E2-65F4-4A92-80FD-9BA09231D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76862" y="753213"/>
            <a:ext cx="2562896" cy="2678342"/>
          </a:xfrm>
          <a:prstGeom prst="rect">
            <a:avLst/>
          </a:prstGeom>
        </p:spPr>
      </p:pic>
      <p:pic>
        <p:nvPicPr>
          <p:cNvPr id="24" name="Picture 4" descr="A group of people sitting around a tab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A6F9A60E-B08E-47EA-A23A-F1E0B47A3F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765"/>
          <a:stretch/>
        </p:blipFill>
        <p:spPr>
          <a:xfrm>
            <a:off x="0" y="0"/>
            <a:ext cx="15426342" cy="9601200"/>
          </a:xfrm>
          <a:prstGeom prst="rect">
            <a:avLst/>
          </a:prstGeom>
        </p:spPr>
      </p:pic>
      <p:pic>
        <p:nvPicPr>
          <p:cNvPr id="130" name="Рукописный ввод 30"/>
          <p:cNvPicPr/>
          <p:nvPr/>
        </p:nvPicPr>
        <p:blipFill>
          <a:blip r:embed="rId12"/>
          <a:stretch/>
        </p:blipFill>
        <p:spPr>
          <a:xfrm>
            <a:off x="5179787" y="2324932"/>
            <a:ext cx="21230" cy="2123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8" descr="A picture containing building, indoor, bathroom, white&#10;&#10;Description automatically generated"/>
          <p:cNvPicPr/>
          <p:nvPr/>
        </p:nvPicPr>
        <p:blipFill rotWithShape="1">
          <a:blip r:embed="rId13"/>
          <a:srcRect r="120"/>
          <a:stretch/>
        </p:blipFill>
        <p:spPr>
          <a:xfrm>
            <a:off x="3643057" y="-2"/>
            <a:ext cx="13425743" cy="9601201"/>
          </a:xfrm>
          <a:prstGeom prst="rect">
            <a:avLst/>
          </a:prstGeom>
          <a:ln w="0">
            <a:noFill/>
          </a:ln>
        </p:spPr>
      </p:pic>
      <p:sp>
        <p:nvSpPr>
          <p:cNvPr id="133" name="TextBox 1"/>
          <p:cNvSpPr/>
          <p:nvPr/>
        </p:nvSpPr>
        <p:spPr>
          <a:xfrm>
            <a:off x="8276352" y="2620240"/>
            <a:ext cx="8792449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000" spc="-1" dirty="0">
                <a:solidFill>
                  <a:srgbClr val="0033A0"/>
                </a:solidFill>
                <a:latin typeface="Montserrat Medium" panose="00000600000000000000" pitchFamily="2" charset="-52"/>
              </a:rPr>
              <a:t>VII </a:t>
            </a:r>
            <a:r>
              <a:rPr lang="ru-RU" sz="2000" spc="-1" dirty="0">
                <a:solidFill>
                  <a:srgbClr val="0033A0"/>
                </a:solidFill>
                <a:latin typeface="Montserrat Medium" panose="00000600000000000000" pitchFamily="2" charset="-52"/>
              </a:rPr>
              <a:t>Санкт-Петербургский Международный Форум Труда</a:t>
            </a:r>
            <a:endParaRPr lang="ru-RU" sz="2000" spc="-1" dirty="0">
              <a:latin typeface="Arial"/>
            </a:endParaRPr>
          </a:p>
        </p:txBody>
      </p:sp>
      <p:sp>
        <p:nvSpPr>
          <p:cNvPr id="134" name="TextBox 22"/>
          <p:cNvSpPr/>
          <p:nvPr/>
        </p:nvSpPr>
        <p:spPr>
          <a:xfrm>
            <a:off x="7467600" y="3764631"/>
            <a:ext cx="8723821" cy="255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000" dirty="0">
                <a:solidFill>
                  <a:srgbClr val="0033A0"/>
                </a:solidFill>
                <a:latin typeface="Montserrat Medium"/>
              </a:rPr>
              <a:t>Переход к новой модели организации деятельности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4000" dirty="0">
                <a:solidFill>
                  <a:srgbClr val="0033A0"/>
                </a:solidFill>
                <a:latin typeface="Montserrat Medium"/>
              </a:rPr>
              <a:t>службы занятости </a:t>
            </a:r>
            <a:r>
              <a:rPr lang="ru-RU" sz="4000" dirty="0" smtClean="0">
                <a:solidFill>
                  <a:srgbClr val="0033A0"/>
                </a:solidFill>
                <a:latin typeface="Montserrat Medium"/>
              </a:rPr>
              <a:t/>
            </a:r>
            <a:br>
              <a:rPr lang="ru-RU" sz="4000" dirty="0" smtClean="0">
                <a:solidFill>
                  <a:srgbClr val="0033A0"/>
                </a:solidFill>
                <a:latin typeface="Montserrat Medium"/>
              </a:rPr>
            </a:br>
            <a:r>
              <a:rPr lang="ru-RU" sz="4000" dirty="0" smtClean="0">
                <a:solidFill>
                  <a:srgbClr val="0033A0"/>
                </a:solidFill>
                <a:latin typeface="Montserrat Medium"/>
              </a:rPr>
              <a:t>Республики Башкортостан</a:t>
            </a:r>
            <a:endParaRPr lang="ru-RU" sz="4000" dirty="0">
              <a:solidFill>
                <a:srgbClr val="0033A0"/>
              </a:solidFill>
              <a:latin typeface="Montserrat Medium"/>
            </a:endParaRPr>
          </a:p>
        </p:txBody>
      </p:sp>
      <p:pic>
        <p:nvPicPr>
          <p:cNvPr id="135" name="Graphic 6"/>
          <p:cNvPicPr/>
          <p:nvPr/>
        </p:nvPicPr>
        <p:blipFill>
          <a:blip r:embed="rId14"/>
          <a:stretch/>
        </p:blipFill>
        <p:spPr>
          <a:xfrm>
            <a:off x="18087331" y="745681"/>
            <a:ext cx="1216474" cy="478312"/>
          </a:xfrm>
          <a:prstGeom prst="rect">
            <a:avLst/>
          </a:prstGeom>
          <a:ln w="0">
            <a:noFill/>
          </a:ln>
        </p:spPr>
      </p:pic>
      <p:pic>
        <p:nvPicPr>
          <p:cNvPr id="142" name="Рисунок 6" descr="Изображение выглядит как текст, знак&#10;&#10;Автоматически созданное описание"/>
          <p:cNvPicPr/>
          <p:nvPr/>
        </p:nvPicPr>
        <p:blipFill>
          <a:blip r:embed="rId15"/>
          <a:stretch/>
        </p:blipFill>
        <p:spPr>
          <a:xfrm>
            <a:off x="18087331" y="1557929"/>
            <a:ext cx="1268044" cy="588161"/>
          </a:xfrm>
          <a:prstGeom prst="rect">
            <a:avLst/>
          </a:prstGeom>
          <a:ln w="0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C456933-9202-4473-89C3-DBE3463FCB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331" y="2624470"/>
            <a:ext cx="2073721" cy="415091"/>
          </a:xfrm>
          <a:prstGeom prst="rect">
            <a:avLst/>
          </a:prstGeom>
        </p:spPr>
      </p:pic>
      <p:pic>
        <p:nvPicPr>
          <p:cNvPr id="20" name="Graphic 6">
            <a:extLst>
              <a:ext uri="{FF2B5EF4-FFF2-40B4-BE49-F238E27FC236}">
                <a16:creationId xmlns:a16="http://schemas.microsoft.com/office/drawing/2014/main" xmlns="" id="{4B090DD0-62CF-4B79-AA32-D7330B307D0C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15327371" y="628882"/>
            <a:ext cx="1216474" cy="478312"/>
          </a:xfrm>
          <a:prstGeom prst="rect">
            <a:avLst/>
          </a:prstGeom>
          <a:ln w="0"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145FBF0-9414-45CF-B4B3-A8E85CB6C1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88" y="680019"/>
            <a:ext cx="2073721" cy="4150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7CC5BC3-27AB-635A-3A47-538AAA7E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461" y="757713"/>
            <a:ext cx="2263071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7996238" y="6623050"/>
            <a:ext cx="6115050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57B6E7"/>
                </a:solidFill>
                <a:latin typeface="Montserrat Medium"/>
              </a:rPr>
              <a:t>Юрий Мельников</a:t>
            </a:r>
            <a:endParaRPr lang="ru-RU" sz="2400" dirty="0">
              <a:solidFill>
                <a:srgbClr val="57B6E7"/>
              </a:solidFill>
              <a:latin typeface="Montserrat Medium"/>
            </a:endParaRPr>
          </a:p>
          <a:p>
            <a:r>
              <a:rPr lang="ru-RU" sz="2000" dirty="0" smtClean="0">
                <a:solidFill>
                  <a:srgbClr val="57B6E7"/>
                </a:solidFill>
                <a:latin typeface="Montserrat"/>
              </a:rPr>
              <a:t>Первый заместитель министра семьи, </a:t>
            </a:r>
            <a:br>
              <a:rPr lang="ru-RU" sz="2000" dirty="0" smtClean="0">
                <a:solidFill>
                  <a:srgbClr val="57B6E7"/>
                </a:solidFill>
                <a:latin typeface="Montserrat"/>
              </a:rPr>
            </a:br>
            <a:r>
              <a:rPr lang="ru-RU" sz="2000" dirty="0" smtClean="0">
                <a:solidFill>
                  <a:srgbClr val="57B6E7"/>
                </a:solidFill>
                <a:latin typeface="Montserrat"/>
              </a:rPr>
              <a:t>труда и социальной защиты населения Республики Башкортостан</a:t>
            </a:r>
            <a:endParaRPr lang="ru-RU" sz="2000" dirty="0">
              <a:solidFill>
                <a:srgbClr val="57B6E7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4984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xmlns:lc="http://schemas.openxmlformats.org/drawingml/2006/lockedCanvas" id="{57DDD77D-5F59-4A27-8D12-C8FFA3A91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14" t="95" r="-2" b="95"/>
          <a:stretch/>
        </p:blipFill>
        <p:spPr>
          <a:xfrm>
            <a:off x="0" y="0"/>
            <a:ext cx="10226842" cy="9601200"/>
          </a:xfrm>
          <a:prstGeom prst="rect">
            <a:avLst/>
          </a:prstGeom>
        </p:spPr>
      </p:pic>
      <p:pic>
        <p:nvPicPr>
          <p:cNvPr id="18" name="Picture 8" descr="A picture containing building, indoor, bathroom, white&#10;&#10;Description automatically generated"/>
          <p:cNvPicPr/>
          <p:nvPr/>
        </p:nvPicPr>
        <p:blipFill rotWithShape="1">
          <a:blip r:embed="rId3"/>
          <a:srcRect r="120"/>
          <a:stretch/>
        </p:blipFill>
        <p:spPr>
          <a:xfrm>
            <a:off x="3643057" y="-1"/>
            <a:ext cx="13425743" cy="9601201"/>
          </a:xfrm>
          <a:prstGeom prst="rect">
            <a:avLst/>
          </a:prstGeom>
          <a:ln w="0">
            <a:noFill/>
          </a:ln>
        </p:spPr>
      </p:pic>
      <p:sp>
        <p:nvSpPr>
          <p:cNvPr id="17" name="TextBox 38"/>
          <p:cNvSpPr/>
          <p:nvPr/>
        </p:nvSpPr>
        <p:spPr>
          <a:xfrm>
            <a:off x="8858092" y="628981"/>
            <a:ext cx="8210708" cy="8560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107950" defTabSz="639763" eaLnBrk="0" hangingPunct="0">
              <a:lnSpc>
                <a:spcPct val="114000"/>
              </a:lnSpc>
            </a:pPr>
            <a:r>
              <a:rPr lang="ru-RU" sz="3200" b="1" dirty="0" smtClean="0">
                <a:solidFill>
                  <a:srgbClr val="0033A0"/>
                </a:solidFill>
                <a:latin typeface="Montserrat"/>
                <a:cs typeface="Arial" charset="0"/>
              </a:rPr>
              <a:t>ФЛАГМАНСКИЙ КАДРОВЫЙ ЦЕНТР</a:t>
            </a:r>
            <a:endParaRPr lang="ru-RU" sz="3200" b="1" dirty="0">
              <a:solidFill>
                <a:srgbClr val="0033A0"/>
              </a:solidFill>
              <a:latin typeface="Montserrat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803191" y="1673133"/>
            <a:ext cx="6076112" cy="851284"/>
          </a:xfrm>
          <a:prstGeom prst="rect">
            <a:avLst/>
          </a:prstGeom>
          <a:solidFill>
            <a:srgbClr val="0033A0"/>
          </a:solidFill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7979" tIns="63990" rIns="127979" bIns="63990" rtlCol="0" anchor="ctr"/>
          <a:lstStyle/>
          <a:p>
            <a:pPr algn="ctr" defTabSz="1706734"/>
            <a:endParaRPr lang="ru-RU" sz="2800" dirty="0">
              <a:solidFill>
                <a:schemeClr val="bg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algn="ctr" defTabSz="1706734"/>
            <a:endParaRPr lang="ru-RU" sz="2000" dirty="0">
              <a:solidFill>
                <a:schemeClr val="bg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algn="ctr" defTabSz="1706734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ГКУ Республиканский центр </a:t>
            </a:r>
            <a:endParaRPr lang="ru-RU" sz="2000" b="1" dirty="0" smtClean="0">
              <a:solidFill>
                <a:schemeClr val="bg1"/>
              </a:solidFill>
              <a:latin typeface="Montserrat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1706734"/>
            <a:r>
              <a:rPr lang="ru-RU" sz="2000" b="1" dirty="0" smtClean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занятости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населения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endParaRPr lang="ru-RU" sz="2000" i="1" dirty="0">
              <a:solidFill>
                <a:schemeClr val="bg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algn="ctr" defTabSz="1706734"/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803191" y="4317978"/>
            <a:ext cx="6076112" cy="926788"/>
          </a:xfrm>
          <a:prstGeom prst="rect">
            <a:avLst/>
          </a:prstGeom>
          <a:solidFill>
            <a:srgbClr val="0033A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7979" tIns="63990" rIns="127979" bIns="63990" rtlCol="0" anchor="ctr"/>
          <a:lstStyle/>
          <a:p>
            <a:pPr algn="ctr" defTabSz="1706734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Учебный центр государственной службы занятости населения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803195" y="8299711"/>
            <a:ext cx="6076110" cy="882314"/>
          </a:xfrm>
          <a:prstGeom prst="rect">
            <a:avLst/>
          </a:prstGeom>
          <a:solidFill>
            <a:srgbClr val="0033A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7979" tIns="63990" rIns="127979" bIns="63990" rtlCol="0" anchor="ctr"/>
          <a:lstStyle/>
          <a:p>
            <a:pPr algn="ctr" defTabSz="1706734"/>
            <a:endParaRPr lang="en-US" sz="2000" dirty="0">
              <a:solidFill>
                <a:schemeClr val="bg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algn="ctr" defTabSz="1706734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Центр карьерного проектирования детей, подростков и молодежи</a:t>
            </a:r>
          </a:p>
          <a:p>
            <a:pPr algn="ctr" defTabSz="1706734"/>
            <a:endParaRPr lang="ru-RU" sz="2000" dirty="0">
              <a:solidFill>
                <a:schemeClr val="bg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803193" y="6866021"/>
            <a:ext cx="6076111" cy="1044909"/>
          </a:xfrm>
          <a:prstGeom prst="rect">
            <a:avLst/>
          </a:prstGeom>
          <a:solidFill>
            <a:srgbClr val="0033A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7979" tIns="63990" rIns="127979" bIns="63990" rtlCol="0" anchor="ctr"/>
          <a:lstStyle/>
          <a:p>
            <a:pPr algn="ctr" defTabSz="1706734"/>
            <a:endParaRPr lang="en-US" sz="2000" dirty="0">
              <a:solidFill>
                <a:schemeClr val="bg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algn="ctr" defTabSz="1706734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Единая сеть модернизированных центров занятости населения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803195" y="2914595"/>
            <a:ext cx="6076111" cy="939856"/>
          </a:xfrm>
          <a:prstGeom prst="rect">
            <a:avLst/>
          </a:prstGeom>
          <a:solidFill>
            <a:srgbClr val="0033A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7979" tIns="63990" rIns="127979" bIns="63990" rtlCol="0" anchor="ctr"/>
          <a:lstStyle/>
          <a:p>
            <a:pPr algn="ctr" defTabSz="1706734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Центр содействия предпринимательской деятельности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9803192" y="5597562"/>
            <a:ext cx="6076111" cy="917481"/>
          </a:xfrm>
          <a:prstGeom prst="rect">
            <a:avLst/>
          </a:prstGeom>
          <a:solidFill>
            <a:srgbClr val="0033A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7979" tIns="63990" rIns="127979" bIns="63990" rtlCol="0" anchor="ctr"/>
          <a:lstStyle/>
          <a:p>
            <a:pPr algn="ctr" defTabSz="1706734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Центр кадрового обеспечения инвестиционных </a:t>
            </a:r>
          </a:p>
          <a:p>
            <a:pPr algn="ctr" defTabSz="1706734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проектов республики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369245" y="9208454"/>
            <a:ext cx="312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F4520"/>
                </a:solidFill>
                <a:latin typeface="Montserrat" panose="00000500000000000000" pitchFamily="2" charset="-52"/>
              </a:rPr>
              <a:t>8</a:t>
            </a:r>
            <a:endParaRPr lang="ru-RU" sz="1200" dirty="0">
              <a:solidFill>
                <a:srgbClr val="CF4520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5515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02" descr="A picture containing indoor, building, bathroom, white&#10;&#10;Description automatically generated"/>
          <p:cNvPicPr>
            <a:picLocks noChangeAspect="1"/>
          </p:cNvPicPr>
          <p:nvPr/>
        </p:nvPicPr>
        <p:blipFill>
          <a:blip r:embed="rId2"/>
          <a:srcRect l="-37" r="217"/>
          <a:stretch>
            <a:fillRect/>
          </a:stretch>
        </p:blipFill>
        <p:spPr bwMode="auto">
          <a:xfrm>
            <a:off x="0" y="0"/>
            <a:ext cx="17068800" cy="961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2"/>
          <p:cNvSpPr/>
          <p:nvPr/>
        </p:nvSpPr>
        <p:spPr>
          <a:xfrm>
            <a:off x="679450" y="3292475"/>
            <a:ext cx="9269768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90000" bIns="45000">
            <a:spAutoFit/>
          </a:bodyPr>
          <a:lstStyle/>
          <a:p>
            <a:r>
              <a:rPr lang="ru-RU" sz="6000" b="1" dirty="0" smtClean="0">
                <a:solidFill>
                  <a:srgbClr val="CF4520"/>
                </a:solidFill>
                <a:latin typeface="Montserrat Medium"/>
              </a:rPr>
              <a:t>Спасибо за внимание!</a:t>
            </a:r>
            <a:endParaRPr lang="ru-RU" sz="6000" b="1" dirty="0">
              <a:solidFill>
                <a:srgbClr val="CF4520"/>
              </a:solidFill>
              <a:latin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498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C:\Users\Dinar\Downloads\1.jpg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76016" y="2343771"/>
            <a:ext cx="5019040" cy="3129321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52" name="CustomShape 6"/>
          <p:cNvSpPr/>
          <p:nvPr/>
        </p:nvSpPr>
        <p:spPr>
          <a:xfrm>
            <a:off x="551480" y="1194618"/>
            <a:ext cx="10331785" cy="757130"/>
          </a:xfrm>
          <a:prstGeom prst="rect">
            <a:avLst/>
          </a:prstGeom>
          <a:noFill/>
          <a:ln w="0">
            <a:solidFill>
              <a:srgbClr val="0033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strike="noStrike" spc="-1" dirty="0">
                <a:solidFill>
                  <a:srgbClr val="0033A0"/>
                </a:solidFill>
                <a:latin typeface="Montserrat" panose="00000500000000000000" pitchFamily="2" charset="-52"/>
              </a:rPr>
              <a:t>ГКУ Юго-восточный </a:t>
            </a:r>
            <a:r>
              <a:rPr lang="ru-RU" sz="2400" strike="noStrike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  <a:t>межрайонный </a:t>
            </a:r>
            <a:r>
              <a:rPr lang="ru-RU" sz="2400" strike="noStrike" spc="-1" dirty="0">
                <a:solidFill>
                  <a:srgbClr val="0033A0"/>
                </a:solidFill>
                <a:latin typeface="Montserrat" panose="00000500000000000000" pitchFamily="2" charset="-52"/>
              </a:rPr>
              <a:t>центр занятости </a:t>
            </a:r>
            <a:r>
              <a:rPr lang="ru-RU" sz="2400" strike="noStrike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  <a:t>населения </a:t>
            </a:r>
            <a:br>
              <a:rPr lang="ru-RU" sz="2400" strike="noStrike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</a:br>
            <a:r>
              <a:rPr lang="ru-RU" sz="2400" strike="noStrike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  <a:t>(г. </a:t>
            </a:r>
            <a:r>
              <a:rPr lang="ru-RU" sz="2400" spc="-1" dirty="0">
                <a:solidFill>
                  <a:srgbClr val="0033A0"/>
                </a:solidFill>
                <a:latin typeface="Montserrat" panose="00000500000000000000" pitchFamily="2" charset="-52"/>
              </a:rPr>
              <a:t>Стерлитамак) </a:t>
            </a:r>
          </a:p>
        </p:txBody>
      </p:sp>
      <p:sp>
        <p:nvSpPr>
          <p:cNvPr id="58" name="CustomShape 10"/>
          <p:cNvSpPr/>
          <p:nvPr/>
        </p:nvSpPr>
        <p:spPr>
          <a:xfrm>
            <a:off x="4567626" y="5610115"/>
            <a:ext cx="1027430" cy="45956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33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8E9FB5D-2EA1-45BB-9809-5B2786AB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16" y="6206706"/>
            <a:ext cx="4944674" cy="3106204"/>
          </a:xfrm>
          <a:prstGeom prst="rect">
            <a:avLst/>
          </a:prstGeom>
        </p:spPr>
      </p:pic>
      <p:sp>
        <p:nvSpPr>
          <p:cNvPr id="14" name="TextBox 38"/>
          <p:cNvSpPr/>
          <p:nvPr/>
        </p:nvSpPr>
        <p:spPr>
          <a:xfrm>
            <a:off x="387350" y="214313"/>
            <a:ext cx="14620875" cy="11318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107950" defTabSz="639763" eaLnBrk="0" hangingPunct="0">
              <a:lnSpc>
                <a:spcPct val="114000"/>
              </a:lnSpc>
            </a:pPr>
            <a:r>
              <a:rPr lang="ru-RU" sz="3200" b="1" dirty="0">
                <a:solidFill>
                  <a:srgbClr val="0033A0"/>
                </a:solidFill>
                <a:latin typeface="Montserrat"/>
                <a:cs typeface="Arial" charset="0"/>
              </a:rPr>
              <a:t>КАДРОВЫЕ </a:t>
            </a:r>
            <a:r>
              <a:rPr lang="ru-RU" sz="3200" b="1" dirty="0" smtClean="0">
                <a:solidFill>
                  <a:srgbClr val="0033A0"/>
                </a:solidFill>
                <a:latin typeface="Montserrat"/>
                <a:cs typeface="Arial" charset="0"/>
              </a:rPr>
              <a:t>ЦЕНТРЫ РЕСПУБЛИКИ БАШКОРТОСТАН</a:t>
            </a:r>
            <a:endParaRPr lang="ru-RU" sz="3200" b="1" dirty="0">
              <a:solidFill>
                <a:srgbClr val="0033A0"/>
              </a:solidFill>
              <a:latin typeface="Montserrat"/>
              <a:cs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883C14-F92E-4D1E-9CE9-B7E57A4E5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823" y="6204129"/>
            <a:ext cx="5005563" cy="3111358"/>
          </a:xfrm>
          <a:prstGeom prst="rect">
            <a:avLst/>
          </a:prstGeom>
        </p:spPr>
      </p:pic>
      <p:pic>
        <p:nvPicPr>
          <p:cNvPr id="57" name="Picture 3" descr="C:\Users\Dinar\Downloads\8450dbb3ac1f71eb6f59b57eef445d28.jpg"/>
          <p:cNvPicPr>
            <a:picLocks noChangeAspect="1"/>
          </p:cNvPicPr>
          <p:nvPr/>
        </p:nvPicPr>
        <p:blipFill rotWithShape="1">
          <a:blip r:embed="rId6"/>
          <a:srcRect l="9800" t="7481" r="52814" b="49724"/>
          <a:stretch/>
        </p:blipFill>
        <p:spPr>
          <a:xfrm>
            <a:off x="5736379" y="2338694"/>
            <a:ext cx="5005563" cy="3134398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265" y="3696799"/>
            <a:ext cx="6092190" cy="40614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564642" y="2689586"/>
            <a:ext cx="47294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-1" dirty="0" smtClean="0">
                <a:solidFill>
                  <a:srgbClr val="E14A20"/>
                </a:solidFill>
                <a:latin typeface="Montserrat" panose="00000500000000000000" pitchFamily="2" charset="-52"/>
              </a:rPr>
              <a:t>Лидер модернизации СЗН </a:t>
            </a:r>
            <a:br>
              <a:rPr lang="ru-RU" sz="2400" b="1" spc="-1" dirty="0" smtClean="0">
                <a:solidFill>
                  <a:srgbClr val="E14A20"/>
                </a:solidFill>
                <a:latin typeface="Montserrat" panose="00000500000000000000" pitchFamily="2" charset="-52"/>
              </a:rPr>
            </a:br>
            <a:r>
              <a:rPr lang="ru-RU" sz="2400" b="1" spc="-1" dirty="0" smtClean="0">
                <a:solidFill>
                  <a:srgbClr val="E14A20"/>
                </a:solidFill>
                <a:latin typeface="Montserrat" panose="00000500000000000000" pitchFamily="2" charset="-52"/>
              </a:rPr>
              <a:t>в 2019-2020 гг.</a:t>
            </a:r>
            <a:endParaRPr lang="ru-RU" b="1" dirty="0">
              <a:solidFill>
                <a:srgbClr val="E14A20"/>
              </a:solidFill>
              <a:latin typeface="Montserrat" panose="00000500000000000000" pitchFamily="2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369245" y="9208454"/>
            <a:ext cx="312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F4520"/>
                </a:solidFill>
                <a:latin typeface="Montserrat" panose="00000500000000000000" pitchFamily="2" charset="-52"/>
              </a:rPr>
              <a:t>2</a:t>
            </a:r>
            <a:endParaRPr lang="ru-RU" sz="1200" dirty="0">
              <a:solidFill>
                <a:srgbClr val="CF4520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5471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6"/>
          <p:cNvSpPr/>
          <p:nvPr/>
        </p:nvSpPr>
        <p:spPr>
          <a:xfrm>
            <a:off x="576017" y="1171115"/>
            <a:ext cx="10193410" cy="757130"/>
          </a:xfrm>
          <a:prstGeom prst="rect">
            <a:avLst/>
          </a:prstGeom>
          <a:noFill/>
          <a:ln w="0">
            <a:solidFill>
              <a:srgbClr val="0033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spc="-1" dirty="0">
                <a:solidFill>
                  <a:srgbClr val="0033A0"/>
                </a:solidFill>
                <a:latin typeface="Montserrat" panose="00000500000000000000" pitchFamily="2" charset="-52"/>
              </a:rPr>
              <a:t>Филиал ГКУ Республиканский центр занятости населения </a:t>
            </a:r>
            <a:r>
              <a:rPr lang="ru-RU" sz="2400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  <a:t/>
            </a:r>
            <a:br>
              <a:rPr lang="ru-RU" sz="2400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</a:br>
            <a:r>
              <a:rPr lang="ru-RU" sz="2400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  <a:t>по </a:t>
            </a:r>
            <a:r>
              <a:rPr lang="ru-RU" sz="2400" spc="-1" dirty="0">
                <a:solidFill>
                  <a:srgbClr val="0033A0"/>
                </a:solidFill>
                <a:latin typeface="Montserrat" panose="00000500000000000000" pitchFamily="2" charset="-52"/>
              </a:rPr>
              <a:t>Орджоникидзевскому району г. Уфы</a:t>
            </a:r>
          </a:p>
        </p:txBody>
      </p:sp>
      <p:sp>
        <p:nvSpPr>
          <p:cNvPr id="58" name="CustomShape 10"/>
          <p:cNvSpPr/>
          <p:nvPr/>
        </p:nvSpPr>
        <p:spPr>
          <a:xfrm>
            <a:off x="4567626" y="5610115"/>
            <a:ext cx="1027430" cy="45956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33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" name="TextBox 38"/>
          <p:cNvSpPr/>
          <p:nvPr/>
        </p:nvSpPr>
        <p:spPr>
          <a:xfrm>
            <a:off x="387350" y="214313"/>
            <a:ext cx="14620875" cy="11318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107950" defTabSz="639763" eaLnBrk="0" hangingPunct="0">
              <a:lnSpc>
                <a:spcPct val="114000"/>
              </a:lnSpc>
            </a:pPr>
            <a:r>
              <a:rPr lang="ru-RU" sz="3200" b="1" dirty="0">
                <a:solidFill>
                  <a:srgbClr val="0033A0"/>
                </a:solidFill>
                <a:latin typeface="Montserrat"/>
                <a:cs typeface="Arial" charset="0"/>
              </a:rPr>
              <a:t>КАДРОВЫЕ </a:t>
            </a:r>
            <a:r>
              <a:rPr lang="ru-RU" sz="3200" b="1" dirty="0" smtClean="0">
                <a:solidFill>
                  <a:srgbClr val="0033A0"/>
                </a:solidFill>
                <a:latin typeface="Montserrat"/>
                <a:cs typeface="Arial" charset="0"/>
              </a:rPr>
              <a:t>ЦЕНТРЫ РЕСПУБЛИКИ БАШКОРТОСТАН</a:t>
            </a:r>
            <a:endParaRPr lang="ru-RU" sz="3200" b="1" dirty="0">
              <a:solidFill>
                <a:srgbClr val="0033A0"/>
              </a:solidFill>
              <a:latin typeface="Montserrat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883265" y="2700824"/>
            <a:ext cx="6092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>
                <a:solidFill>
                  <a:srgbClr val="E14A20"/>
                </a:solidFill>
                <a:latin typeface="Montserrat" panose="00000500000000000000" pitchFamily="2" charset="-52"/>
              </a:rPr>
              <a:t>Елена Рассказова завоевала 3 место в номинации </a:t>
            </a:r>
            <a:r>
              <a:rPr lang="ru-RU" sz="1600" b="1" spc="-1" dirty="0" smtClean="0">
                <a:solidFill>
                  <a:srgbClr val="E14A20"/>
                </a:solidFill>
                <a:latin typeface="Montserrat" panose="00000500000000000000" pitchFamily="2" charset="-52"/>
              </a:rPr>
              <a:t>«</a:t>
            </a:r>
            <a:r>
              <a:rPr lang="ru-RU" sz="1600" b="1" spc="-1" dirty="0">
                <a:solidFill>
                  <a:srgbClr val="E14A20"/>
                </a:solidFill>
                <a:latin typeface="Montserrat" panose="00000500000000000000" pitchFamily="2" charset="-52"/>
              </a:rPr>
              <a:t>Лучший специалист ЦЗН» в категории «Карьерный консультант»</a:t>
            </a:r>
            <a:endParaRPr lang="ru-RU" sz="1600" b="1" dirty="0">
              <a:solidFill>
                <a:srgbClr val="E14A20"/>
              </a:solidFill>
              <a:latin typeface="Montserrat" panose="00000500000000000000" pitchFamily="2" charset="-52"/>
            </a:endParaRPr>
          </a:p>
        </p:txBody>
      </p:sp>
      <p:pic>
        <p:nvPicPr>
          <p:cNvPr id="12" name="Picture 5" descr="C:\Users\Dinar\Downloads\WhatsApp Image 2022-02-11 at 18.39.36 (1).jpeg"/>
          <p:cNvPicPr/>
          <p:nvPr/>
        </p:nvPicPr>
        <p:blipFill>
          <a:blip r:embed="rId3"/>
          <a:stretch/>
        </p:blipFill>
        <p:spPr>
          <a:xfrm>
            <a:off x="576016" y="2325886"/>
            <a:ext cx="4944393" cy="312159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B6CEEFE6-9EC1-4ED4-AB30-93698008F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5" y="6204130"/>
            <a:ext cx="4944393" cy="311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2" descr="C:\Users\Dinar\Downloads\IMG_1476.JPG"/>
          <p:cNvPicPr/>
          <p:nvPr/>
        </p:nvPicPr>
        <p:blipFill>
          <a:blip r:embed="rId5"/>
          <a:stretch/>
        </p:blipFill>
        <p:spPr>
          <a:xfrm>
            <a:off x="5762159" y="2325885"/>
            <a:ext cx="5010227" cy="3134398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23C68799-E158-453C-BB4D-2492A45BB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199" y="6207288"/>
            <a:ext cx="5010227" cy="311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t="3471" r="13" b="5870"/>
          <a:stretch/>
        </p:blipFill>
        <p:spPr>
          <a:xfrm>
            <a:off x="10883265" y="3809168"/>
            <a:ext cx="6092190" cy="40614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369245" y="9208454"/>
            <a:ext cx="312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CF4520"/>
                </a:solidFill>
                <a:latin typeface="Montserrat" panose="00000500000000000000" pitchFamily="2" charset="-5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3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6"/>
          <p:cNvSpPr/>
          <p:nvPr/>
        </p:nvSpPr>
        <p:spPr>
          <a:xfrm>
            <a:off x="571032" y="1207934"/>
            <a:ext cx="10198394" cy="646331"/>
          </a:xfrm>
          <a:prstGeom prst="rect">
            <a:avLst/>
          </a:prstGeom>
          <a:noFill/>
          <a:ln w="0">
            <a:solidFill>
              <a:srgbClr val="0033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spc="-1" dirty="0">
                <a:solidFill>
                  <a:srgbClr val="0033A0"/>
                </a:solidFill>
                <a:latin typeface="Montserrat" panose="00000500000000000000" pitchFamily="2" charset="-52"/>
              </a:rPr>
              <a:t>ГКУ </a:t>
            </a:r>
            <a:r>
              <a:rPr lang="ru-RU" sz="2000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  <a:t>Северо-западный межрайонный </a:t>
            </a:r>
            <a:r>
              <a:rPr lang="ru-RU" sz="2000" spc="-1" dirty="0">
                <a:solidFill>
                  <a:srgbClr val="0033A0"/>
                </a:solidFill>
                <a:latin typeface="Montserrat" panose="00000500000000000000" pitchFamily="2" charset="-52"/>
              </a:rPr>
              <a:t>центр занятости населения </a:t>
            </a:r>
            <a:r>
              <a:rPr lang="ru-RU" sz="2000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  <a:t/>
            </a:r>
            <a:br>
              <a:rPr lang="ru-RU" sz="2000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</a:br>
            <a:r>
              <a:rPr lang="ru-RU" sz="2000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  <a:t>(г. Нефтекамск)</a:t>
            </a:r>
            <a:endParaRPr lang="ru-RU" sz="2000" spc="-1" dirty="0">
              <a:solidFill>
                <a:srgbClr val="0033A0"/>
              </a:solidFill>
              <a:latin typeface="Montserrat" panose="00000500000000000000" pitchFamily="2" charset="-52"/>
            </a:endParaRPr>
          </a:p>
        </p:txBody>
      </p:sp>
      <p:sp>
        <p:nvSpPr>
          <p:cNvPr id="58" name="CustomShape 10"/>
          <p:cNvSpPr/>
          <p:nvPr/>
        </p:nvSpPr>
        <p:spPr>
          <a:xfrm>
            <a:off x="4567626" y="5610115"/>
            <a:ext cx="1027430" cy="45956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33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" name="TextBox 38"/>
          <p:cNvSpPr/>
          <p:nvPr/>
        </p:nvSpPr>
        <p:spPr>
          <a:xfrm>
            <a:off x="399382" y="256002"/>
            <a:ext cx="14620875" cy="8560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107950" defTabSz="639763" eaLnBrk="0" hangingPunct="0">
              <a:lnSpc>
                <a:spcPct val="114000"/>
              </a:lnSpc>
            </a:pPr>
            <a:r>
              <a:rPr lang="ru-RU" sz="3200" b="1" dirty="0">
                <a:solidFill>
                  <a:srgbClr val="0033A0"/>
                </a:solidFill>
                <a:latin typeface="Montserrat"/>
                <a:cs typeface="Arial" charset="0"/>
              </a:rPr>
              <a:t>КАДРОВЫЕ </a:t>
            </a:r>
            <a:r>
              <a:rPr lang="ru-RU" sz="3200" b="1" dirty="0" smtClean="0">
                <a:solidFill>
                  <a:srgbClr val="0033A0"/>
                </a:solidFill>
                <a:latin typeface="Montserrat"/>
                <a:cs typeface="Arial" charset="0"/>
              </a:rPr>
              <a:t>ЦЕНТРЫ РЕСПУБЛИКИ БАШКОРТОСТАН</a:t>
            </a:r>
            <a:endParaRPr lang="ru-RU" sz="3200" b="1" dirty="0">
              <a:solidFill>
                <a:srgbClr val="0033A0"/>
              </a:solidFill>
              <a:latin typeface="Montserrat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228370" y="2491304"/>
            <a:ext cx="5611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spc="-1" dirty="0">
                <a:solidFill>
                  <a:srgbClr val="E14A20"/>
                </a:solidFill>
                <a:latin typeface="Montserrat" panose="00000500000000000000" pitchFamily="2" charset="-52"/>
              </a:rPr>
              <a:t>В 2023 году модернизация проводится </a:t>
            </a:r>
            <a:r>
              <a:rPr lang="ru-RU" sz="1800" b="1" spc="-1" dirty="0" smtClean="0">
                <a:solidFill>
                  <a:srgbClr val="E14A20"/>
                </a:solidFill>
                <a:latin typeface="Montserrat" panose="00000500000000000000" pitchFamily="2" charset="-52"/>
              </a:rPr>
              <a:t/>
            </a:r>
            <a:br>
              <a:rPr lang="ru-RU" sz="1800" b="1" spc="-1" dirty="0" smtClean="0">
                <a:solidFill>
                  <a:srgbClr val="E14A20"/>
                </a:solidFill>
                <a:latin typeface="Montserrat" panose="00000500000000000000" pitchFamily="2" charset="-52"/>
              </a:rPr>
            </a:br>
            <a:r>
              <a:rPr lang="ru-RU" sz="1800" b="1" spc="-1" dirty="0" smtClean="0">
                <a:solidFill>
                  <a:srgbClr val="E14A20"/>
                </a:solidFill>
                <a:latin typeface="Montserrat" panose="00000500000000000000" pitchFamily="2" charset="-52"/>
              </a:rPr>
              <a:t>в </a:t>
            </a:r>
            <a:r>
              <a:rPr lang="ru-RU" sz="1800" b="1" spc="-1" dirty="0">
                <a:solidFill>
                  <a:srgbClr val="E14A20"/>
                </a:solidFill>
                <a:latin typeface="Montserrat" panose="00000500000000000000" pitchFamily="2" charset="-52"/>
              </a:rPr>
              <a:t>г. Кумертау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2" y="2338692"/>
            <a:ext cx="4949376" cy="31215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2" y="6207289"/>
            <a:ext cx="4949376" cy="31113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99" y="2338567"/>
            <a:ext cx="5010227" cy="31218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99" y="6207289"/>
            <a:ext cx="5010227" cy="3111358"/>
          </a:xfrm>
          <a:prstGeom prst="rect">
            <a:avLst/>
          </a:prstGeom>
        </p:spPr>
      </p:pic>
      <p:pic>
        <p:nvPicPr>
          <p:cNvPr id="21" name="Picture 2" descr="C:\Users\polyakova.dv\AppData\Local\Microsoft\Windows\Temporary Internet Files\Content.Outlook\1Y70PNOE\PHOTO-2023-03-10-17-58-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526" y="3661559"/>
            <a:ext cx="5611901" cy="374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stomShape 6"/>
          <p:cNvSpPr/>
          <p:nvPr/>
        </p:nvSpPr>
        <p:spPr>
          <a:xfrm>
            <a:off x="11249525" y="1207933"/>
            <a:ext cx="5611902" cy="646331"/>
          </a:xfrm>
          <a:prstGeom prst="rect">
            <a:avLst/>
          </a:prstGeom>
          <a:noFill/>
          <a:ln w="0">
            <a:solidFill>
              <a:srgbClr val="0033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spc="-1" dirty="0">
                <a:solidFill>
                  <a:srgbClr val="0033A0"/>
                </a:solidFill>
                <a:latin typeface="Montserrat" panose="00000500000000000000" pitchFamily="2" charset="-52"/>
              </a:rPr>
              <a:t>ГКУ </a:t>
            </a:r>
            <a:r>
              <a:rPr lang="ru-RU" sz="2000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  <a:t>Южный межрайонный </a:t>
            </a:r>
            <a:r>
              <a:rPr lang="ru-RU" sz="2000" spc="-1" dirty="0">
                <a:solidFill>
                  <a:srgbClr val="0033A0"/>
                </a:solidFill>
                <a:latin typeface="Montserrat" panose="00000500000000000000" pitchFamily="2" charset="-52"/>
              </a:rPr>
              <a:t>центр занятости населения (</a:t>
            </a:r>
            <a:r>
              <a:rPr lang="ru-RU" sz="2000" spc="-1" dirty="0" smtClean="0">
                <a:solidFill>
                  <a:srgbClr val="0033A0"/>
                </a:solidFill>
                <a:latin typeface="Montserrat" panose="00000500000000000000" pitchFamily="2" charset="-52"/>
              </a:rPr>
              <a:t>г. Кумертау)</a:t>
            </a:r>
            <a:endParaRPr lang="ru-RU" sz="2000" spc="-1" dirty="0">
              <a:solidFill>
                <a:srgbClr val="0033A0"/>
              </a:solidFill>
              <a:latin typeface="Montserrat" panose="00000500000000000000" pitchFamily="2" charset="-52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10989579" y="1207934"/>
            <a:ext cx="18638" cy="8110712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369245" y="9208454"/>
            <a:ext cx="312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CF4520"/>
                </a:solidFill>
                <a:latin typeface="Montserrat" panose="00000500000000000000" pitchFamily="2" charset="-5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5918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8"/>
          <p:cNvSpPr/>
          <p:nvPr/>
        </p:nvSpPr>
        <p:spPr>
          <a:xfrm>
            <a:off x="678117" y="207876"/>
            <a:ext cx="5135144" cy="8560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107950" defTabSz="639763" eaLnBrk="0" hangingPunct="0">
              <a:lnSpc>
                <a:spcPct val="114000"/>
              </a:lnSpc>
            </a:pPr>
            <a:r>
              <a:rPr lang="ru-RU" sz="3200" b="1" dirty="0">
                <a:solidFill>
                  <a:srgbClr val="0033A0"/>
                </a:solidFill>
                <a:latin typeface="Montserrat"/>
                <a:cs typeface="Arial" charset="0"/>
              </a:rPr>
              <a:t>ФИНАНСИРОВАНИЕ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8506326" y="1063890"/>
            <a:ext cx="8325853" cy="7947763"/>
            <a:chOff x="9518944" y="1799744"/>
            <a:chExt cx="6858660" cy="5791818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F1FCC1BC-69C0-46D2-A154-A5468F41AFFD}"/>
                </a:ext>
              </a:extLst>
            </p:cNvPr>
            <p:cNvSpPr/>
            <p:nvPr/>
          </p:nvSpPr>
          <p:spPr>
            <a:xfrm>
              <a:off x="11714212" y="1799744"/>
              <a:ext cx="3932629" cy="4046984"/>
            </a:xfrm>
            <a:prstGeom prst="rect">
              <a:avLst/>
            </a:prstGeom>
            <a:pattFill prst="ltDnDiag">
              <a:fgClr>
                <a:srgbClr val="6AB3E7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  <p:sp>
          <p:nvSpPr>
            <p:cNvPr id="17" name="Левая фигурная скобка 16">
              <a:extLst>
                <a:ext uri="{FF2B5EF4-FFF2-40B4-BE49-F238E27FC236}">
                  <a16:creationId xmlns:a16="http://schemas.microsoft.com/office/drawing/2014/main" xmlns="" id="{06443ABC-B3E1-405B-9C39-B67A57A1A9A9}"/>
                </a:ext>
              </a:extLst>
            </p:cNvPr>
            <p:cNvSpPr/>
            <p:nvPr/>
          </p:nvSpPr>
          <p:spPr>
            <a:xfrm>
              <a:off x="11279359" y="1799744"/>
              <a:ext cx="220668" cy="4046984"/>
            </a:xfrm>
            <a:prstGeom prst="leftBrace">
              <a:avLst/>
            </a:prstGeom>
            <a:ln w="22225">
              <a:solidFill>
                <a:srgbClr val="6AB3E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8" name="Диаграмма 17">
              <a:extLst>
                <a:ext uri="{FF2B5EF4-FFF2-40B4-BE49-F238E27FC236}">
                  <a16:creationId xmlns:a16="http://schemas.microsoft.com/office/drawing/2014/main" xmlns="" id="{5CAE6E16-5A1A-4730-A6F6-76C935D7253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03666444"/>
                </p:ext>
              </p:extLst>
            </p:nvPr>
          </p:nvGraphicFramePr>
          <p:xfrm>
            <a:off x="10783966" y="1859945"/>
            <a:ext cx="5593638" cy="57316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9" name="Скругленный прямоугольник 48">
              <a:extLst>
                <a:ext uri="{FF2B5EF4-FFF2-40B4-BE49-F238E27FC236}">
                  <a16:creationId xmlns:a16="http://schemas.microsoft.com/office/drawing/2014/main" xmlns="" id="{F8D8C17E-A1BD-482F-9540-B7EC08B8180D}"/>
                </a:ext>
              </a:extLst>
            </p:cNvPr>
            <p:cNvSpPr/>
            <p:nvPr/>
          </p:nvSpPr>
          <p:spPr>
            <a:xfrm>
              <a:off x="9518944" y="3213636"/>
              <a:ext cx="1546230" cy="1219200"/>
            </a:xfrm>
            <a:prstGeom prst="roundRect">
              <a:avLst/>
            </a:prstGeom>
            <a:solidFill>
              <a:srgbClr val="E5481D"/>
            </a:soli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50800" dist="25400" dir="2700000" algn="tl" rotWithShape="0">
                <a:schemeClr val="bg1">
                  <a:lumMod val="50000"/>
                  <a:alpha val="30000"/>
                </a:scheme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36000" rIns="36000" rtlCol="0" anchor="ctr"/>
            <a:lstStyle/>
            <a:p>
              <a:pPr algn="ctr"/>
              <a:r>
                <a:rPr lang="ru-RU" sz="6000" b="1" dirty="0" smtClean="0">
                  <a:solidFill>
                    <a:schemeClr val="bg1"/>
                  </a:solidFill>
                  <a:latin typeface="Montserrat" panose="00000500000000000000" pitchFamily="2" charset="-52"/>
                </a:rPr>
                <a:t>85,2</a:t>
              </a:r>
              <a:endParaRPr lang="ru-RU" sz="6000" b="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1A3CF00-D486-4A1F-88AB-0A846F5B328C}"/>
              </a:ext>
            </a:extLst>
          </p:cNvPr>
          <p:cNvSpPr/>
          <p:nvPr/>
        </p:nvSpPr>
        <p:spPr>
          <a:xfrm>
            <a:off x="533739" y="1564089"/>
            <a:ext cx="743551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33A0"/>
              </a:buClr>
              <a:buFont typeface="Montserrat Medium" panose="00000600000000000000" pitchFamily="2" charset="-52"/>
              <a:buChar char="▶"/>
            </a:pPr>
            <a:r>
              <a:rPr lang="ru-RU" sz="6600" b="1" spc="-100" dirty="0" smtClean="0">
                <a:solidFill>
                  <a:srgbClr val="0033A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2019 – 2022</a:t>
            </a:r>
          </a:p>
          <a:p>
            <a:pPr>
              <a:spcAft>
                <a:spcPts val="600"/>
              </a:spcAft>
              <a:buClr>
                <a:srgbClr val="0033A0"/>
              </a:buClr>
            </a:pPr>
            <a:endParaRPr lang="ru-RU" sz="4800" spc="-100" dirty="0" smtClean="0">
              <a:solidFill>
                <a:srgbClr val="0033A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0033A0"/>
              </a:buClr>
            </a:pPr>
            <a:endParaRPr lang="ru-RU" sz="4800" spc="-100" dirty="0" smtClean="0">
              <a:solidFill>
                <a:srgbClr val="0033A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33A0"/>
              </a:buClr>
              <a:buFont typeface="Montserrat Medium" panose="00000600000000000000" pitchFamily="2" charset="-52"/>
              <a:buChar char="▶"/>
            </a:pPr>
            <a:r>
              <a:rPr lang="ru-RU" sz="6600" b="1" spc="-100" dirty="0" smtClean="0">
                <a:solidFill>
                  <a:srgbClr val="0033A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3 </a:t>
            </a:r>
            <a:r>
              <a:rPr lang="ru-RU" sz="4800" spc="-100" dirty="0" smtClean="0">
                <a:solidFill>
                  <a:srgbClr val="0033A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кадровых центра</a:t>
            </a:r>
          </a:p>
          <a:p>
            <a:pPr>
              <a:spcAft>
                <a:spcPts val="600"/>
              </a:spcAft>
              <a:buClr>
                <a:srgbClr val="0033A0"/>
              </a:buClr>
            </a:pPr>
            <a:endParaRPr lang="ru-RU" sz="4800" spc="-100" dirty="0" smtClean="0">
              <a:solidFill>
                <a:srgbClr val="0033A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0033A0"/>
              </a:buClr>
            </a:pPr>
            <a:endParaRPr lang="ru-RU" sz="4800" spc="-100" dirty="0" smtClean="0">
              <a:solidFill>
                <a:srgbClr val="0033A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33A0"/>
              </a:buClr>
              <a:buFont typeface="Montserrat Medium" panose="00000600000000000000" pitchFamily="2" charset="-52"/>
              <a:buChar char="▶"/>
            </a:pPr>
            <a:r>
              <a:rPr lang="ru-RU" sz="6600" b="1" spc="-100" dirty="0" smtClean="0">
                <a:solidFill>
                  <a:srgbClr val="0033A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85,2</a:t>
            </a:r>
            <a:r>
              <a:rPr lang="ru-RU" sz="4800" spc="-100" dirty="0" smtClean="0">
                <a:solidFill>
                  <a:srgbClr val="0033A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млн. рублей </a:t>
            </a:r>
          </a:p>
        </p:txBody>
      </p:sp>
    </p:spTree>
    <p:extLst>
      <p:ext uri="{BB962C8B-B14F-4D97-AF65-F5344CB8AC3E}">
        <p14:creationId xmlns:p14="http://schemas.microsoft.com/office/powerpoint/2010/main" val="39638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8"/>
          <p:cNvSpPr/>
          <p:nvPr/>
        </p:nvSpPr>
        <p:spPr>
          <a:xfrm>
            <a:off x="399382" y="256002"/>
            <a:ext cx="14620875" cy="8509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107950" defTabSz="639763" eaLnBrk="0" hangingPunct="0">
              <a:lnSpc>
                <a:spcPct val="114000"/>
              </a:lnSpc>
            </a:pPr>
            <a:r>
              <a:rPr lang="ru-RU" sz="3200" b="1" dirty="0">
                <a:solidFill>
                  <a:srgbClr val="0033A0"/>
                </a:solidFill>
                <a:latin typeface="Montserrat"/>
                <a:cs typeface="Arial" charset="0"/>
              </a:rPr>
              <a:t>СОВРЕМЕННЫЙ КАДРОВЫЙ ЦЕНТР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964650" y="5367073"/>
            <a:ext cx="5630779" cy="66528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3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Зал групповых занятий </a:t>
            </a:r>
            <a:br>
              <a:rPr lang="ru-RU" sz="1800" b="1" dirty="0" smtClean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 консультаций (конференц-зал)</a:t>
            </a:r>
            <a:endParaRPr lang="ru-RU" sz="1800" b="1" dirty="0">
              <a:solidFill>
                <a:srgbClr val="0033A0"/>
              </a:solidFill>
              <a:latin typeface="Montserrat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C:\Users\czn-oper1\Desktop\ФОТО ЦЕНТРА 14.02.2020\20200214_0926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29" y="5989113"/>
            <a:ext cx="5400000" cy="342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992691" y="1256799"/>
            <a:ext cx="5805476" cy="406265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pPr algn="ctr"/>
            <a:r>
              <a:rPr lang="ru-RU" sz="1800" b="1" dirty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Сектор первичного приема граждан</a:t>
            </a:r>
          </a:p>
        </p:txBody>
      </p:sp>
      <p:pic>
        <p:nvPicPr>
          <p:cNvPr id="6" name="Рисунок 5" descr="C:\Users\czn-oper1\Desktop\20200214_0855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29" y="1693310"/>
            <a:ext cx="5400000" cy="342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F:\17-01-2020_Работа России\17-01-2020_Работа России\DSC_86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790" y="1693310"/>
            <a:ext cx="5400000" cy="339477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781675" y="5212631"/>
            <a:ext cx="6220326" cy="923714"/>
          </a:xfrm>
          <a:prstGeom prst="rect">
            <a:avLst/>
          </a:prstGeom>
        </p:spPr>
        <p:txBody>
          <a:bodyPr lIns="128016" tIns="64008" rIns="128016" bIns="6400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Сектор для индивидуальной </a:t>
            </a:r>
            <a:r>
              <a:rPr lang="ru-RU" sz="1800" b="1" dirty="0" smtClean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работы </a:t>
            </a:r>
          </a:p>
          <a:p>
            <a:pPr algn="ctr"/>
            <a:r>
              <a:rPr lang="ru-RU" sz="1800" b="1" dirty="0" smtClean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sz="1800" b="1" dirty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гражданами, </a:t>
            </a:r>
            <a:r>
              <a:rPr lang="ru-RU" sz="1800" b="1" dirty="0" smtClean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зарегистрированными в </a:t>
            </a:r>
            <a:r>
              <a:rPr lang="ru-RU" sz="1800" b="1" dirty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целях поиска подходящей работы</a:t>
            </a:r>
          </a:p>
        </p:txBody>
      </p:sp>
      <p:pic>
        <p:nvPicPr>
          <p:cNvPr id="9" name="Рисунок 8" descr="C:\Users\czn-oper1\Desktop\ИНФОРМАЦИЯ НА ИНТЕРАКТИВНЫЙ ПОРТАЛ\17-01-2020_Работа России\17-01-2020_Работа России\DSC_87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838" y="6048082"/>
            <a:ext cx="5400000" cy="342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886864" y="1106906"/>
            <a:ext cx="6039851" cy="733312"/>
          </a:xfrm>
          <a:prstGeom prst="rect">
            <a:avLst/>
          </a:prstGeom>
        </p:spPr>
        <p:txBody>
          <a:bodyPr lIns="128016" tIns="64008" rIns="128016" bIns="6400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Сектор для индивидуальной </a:t>
            </a:r>
            <a:r>
              <a:rPr lang="ru-RU" sz="1800" b="1" dirty="0" smtClean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sz="1800" b="1" dirty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коллективной работы </a:t>
            </a:r>
            <a:r>
              <a:rPr lang="ru-RU" sz="1800" b="1" dirty="0" smtClean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sz="1800" b="1" dirty="0">
                <a:solidFill>
                  <a:srgbClr val="0033A0"/>
                </a:solidFill>
                <a:latin typeface="Montserrat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работодателями</a:t>
            </a:r>
          </a:p>
        </p:txBody>
      </p:sp>
    </p:spTree>
    <p:extLst>
      <p:ext uri="{BB962C8B-B14F-4D97-AF65-F5344CB8AC3E}">
        <p14:creationId xmlns:p14="http://schemas.microsoft.com/office/powerpoint/2010/main" val="19669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30B3B593-4FB7-4747-90F7-3507E11D3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448471"/>
              </p:ext>
            </p:extLst>
          </p:nvPr>
        </p:nvGraphicFramePr>
        <p:xfrm>
          <a:off x="1828800" y="1365516"/>
          <a:ext cx="13812254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070">
                  <a:extLst>
                    <a:ext uri="{9D8B030D-6E8A-4147-A177-3AD203B41FA5}">
                      <a16:colId xmlns:a16="http://schemas.microsoft.com/office/drawing/2014/main" xmlns="" val="350501170"/>
                    </a:ext>
                  </a:extLst>
                </a:gridCol>
                <a:gridCol w="5994856">
                  <a:extLst>
                    <a:ext uri="{9D8B030D-6E8A-4147-A177-3AD203B41FA5}">
                      <a16:colId xmlns:a16="http://schemas.microsoft.com/office/drawing/2014/main" xmlns="" val="3084202265"/>
                    </a:ext>
                  </a:extLst>
                </a:gridCol>
                <a:gridCol w="1443790">
                  <a:extLst>
                    <a:ext uri="{9D8B030D-6E8A-4147-A177-3AD203B41FA5}">
                      <a16:colId xmlns:a16="http://schemas.microsoft.com/office/drawing/2014/main" xmlns="" val="1373521714"/>
                    </a:ext>
                  </a:extLst>
                </a:gridCol>
                <a:gridCol w="4836695">
                  <a:extLst>
                    <a:ext uri="{9D8B030D-6E8A-4147-A177-3AD203B41FA5}">
                      <a16:colId xmlns:a16="http://schemas.microsoft.com/office/drawing/2014/main" xmlns="" val="2609426716"/>
                    </a:ext>
                  </a:extLst>
                </a:gridCol>
                <a:gridCol w="10828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33A0"/>
                          </a:solidFill>
                          <a:latin typeface="Montserrat Medium" panose="00000600000000000000" pitchFamily="2" charset="-52"/>
                        </a:rPr>
                        <a:t>№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0033A0"/>
                          </a:solidFill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Жизненные</a:t>
                      </a:r>
                      <a:r>
                        <a:rPr lang="ru-RU" sz="1400" b="1" kern="1200" baseline="0" dirty="0" smtClean="0">
                          <a:solidFill>
                            <a:srgbClr val="0033A0"/>
                          </a:solidFill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 ситуации</a:t>
                      </a:r>
                      <a:endParaRPr lang="ru-RU" sz="1400" b="1" dirty="0">
                        <a:latin typeface="Montserrat Medium" panose="00000600000000000000" pitchFamily="2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0033A0"/>
                          </a:solidFill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Оказаны</a:t>
                      </a:r>
                      <a:r>
                        <a:rPr lang="ru-RU" sz="1400" b="1" kern="1200" baseline="0" dirty="0" smtClean="0">
                          <a:solidFill>
                            <a:srgbClr val="0033A0"/>
                          </a:solidFill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 (чел.)</a:t>
                      </a:r>
                      <a:endParaRPr lang="ru-RU" sz="1400" b="1" kern="1200" dirty="0">
                        <a:solidFill>
                          <a:srgbClr val="0033A0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0033A0"/>
                          </a:solidFill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Бизнес-ситуации</a:t>
                      </a:r>
                      <a:r>
                        <a:rPr lang="ru-RU" sz="1400" b="1" kern="1200" baseline="0" dirty="0" smtClean="0">
                          <a:solidFill>
                            <a:srgbClr val="0033A0"/>
                          </a:solidFill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 </a:t>
                      </a:r>
                      <a:endParaRPr lang="ru-RU" sz="1400" b="1" kern="1200" dirty="0">
                        <a:solidFill>
                          <a:srgbClr val="0033A0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0033A0"/>
                          </a:solidFill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Оказаны</a:t>
                      </a:r>
                      <a:r>
                        <a:rPr lang="ru-RU" sz="1400" b="1" kern="1200" baseline="0" dirty="0" smtClean="0">
                          <a:solidFill>
                            <a:srgbClr val="0033A0"/>
                          </a:solidFill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 (чел.)</a:t>
                      </a:r>
                      <a:endParaRPr lang="ru-RU" sz="1400" b="1" kern="1200" dirty="0">
                        <a:solidFill>
                          <a:srgbClr val="0033A0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A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6532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33A0"/>
                          </a:solidFill>
                          <a:latin typeface="Montserrat 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Женщины с детьми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155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Взаимодействие с предприятиями при высокой текучести кадров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3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5436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33A0"/>
                          </a:solidFill>
                          <a:latin typeface="Montserrat 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Молодые специалисты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131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Создание малого предприятия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202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65076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33A0"/>
                          </a:solidFill>
                          <a:latin typeface="Montserrat 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Граждане, ищущие работу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764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Кадровое обеспечение сезонной потребности работодателей в персонале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9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990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A0"/>
                          </a:solidFill>
                          <a:latin typeface="Montserrat "/>
                        </a:rPr>
                        <a:t>4</a:t>
                      </a:r>
                      <a:endParaRPr lang="ru-RU" sz="1400" dirty="0">
                        <a:solidFill>
                          <a:srgbClr val="0033A0"/>
                        </a:solidFill>
                        <a:latin typeface="Montserrat 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Малоимущие семьи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9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Инвестиционный проект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2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2">
            <a:extLst>
              <a:ext uri="{FF2B5EF4-FFF2-40B4-BE49-F238E27FC236}">
                <a16:creationId xmlns:a16="http://schemas.microsoft.com/office/drawing/2014/main" xmlns="" id="{33D0C438-4142-41EC-8A02-F8C5337AC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950105"/>
              </p:ext>
            </p:extLst>
          </p:nvPr>
        </p:nvGraphicFramePr>
        <p:xfrm>
          <a:off x="1840831" y="4609556"/>
          <a:ext cx="13788189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79">
                  <a:extLst>
                    <a:ext uri="{9D8B030D-6E8A-4147-A177-3AD203B41FA5}">
                      <a16:colId xmlns:a16="http://schemas.microsoft.com/office/drawing/2014/main" xmlns="" val="350501170"/>
                    </a:ext>
                  </a:extLst>
                </a:gridCol>
                <a:gridCol w="6015645">
                  <a:extLst>
                    <a:ext uri="{9D8B030D-6E8A-4147-A177-3AD203B41FA5}">
                      <a16:colId xmlns:a16="http://schemas.microsoft.com/office/drawing/2014/main" xmlns="" val="3084202265"/>
                    </a:ext>
                  </a:extLst>
                </a:gridCol>
                <a:gridCol w="1471918">
                  <a:extLst>
                    <a:ext uri="{9D8B030D-6E8A-4147-A177-3AD203B41FA5}">
                      <a16:colId xmlns:a16="http://schemas.microsoft.com/office/drawing/2014/main" xmlns="" val="1373521714"/>
                    </a:ext>
                  </a:extLst>
                </a:gridCol>
                <a:gridCol w="4777769"/>
                <a:gridCol w="1069578">
                  <a:extLst>
                    <a:ext uri="{9D8B030D-6E8A-4147-A177-3AD203B41FA5}">
                      <a16:colId xmlns:a16="http://schemas.microsoft.com/office/drawing/2014/main" xmlns="" val="2609426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452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b="1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Жизненные ситуации</a:t>
                      </a:r>
                      <a:endParaRPr lang="ru-RU" sz="1400" b="1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452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b="1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Оказаны (чел.)</a:t>
                      </a:r>
                      <a:endParaRPr lang="ru-RU" sz="1400" b="1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452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Бизнес-ситуации 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452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b="1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Оказаны (чел.)</a:t>
                      </a:r>
                      <a:endParaRPr lang="ru-RU" sz="1400" b="1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452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6532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Содействие занятости граждан, испытывающих финансовые трудности и имеющих детей до 7 лет, с оказанием дополнительной услуги кратковременный присмотр за детьми до 7 лет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60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Содействие работодателю в поиске сотрудников </a:t>
                      </a:r>
                    </a:p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для малого бизнеса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45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5436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Содействие занятости инвалидов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78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Содействие работодателю в поиске сотрудников – молодых специалистов, выпускников организаций среднего профессионального образования и высшего образования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29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65076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Создание малого предприятия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87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Развитие малого бизнеса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38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990259"/>
                  </a:ext>
                </a:extLst>
              </a:tr>
            </a:tbl>
          </a:graphicData>
        </a:graphic>
      </p:graphicFrame>
      <p:graphicFrame>
        <p:nvGraphicFramePr>
          <p:cNvPr id="7" name="Таблица 2">
            <a:extLst>
              <a:ext uri="{FF2B5EF4-FFF2-40B4-BE49-F238E27FC236}">
                <a16:creationId xmlns:a16="http://schemas.microsoft.com/office/drawing/2014/main" xmlns="" id="{30B3B593-4FB7-4747-90F7-3507E11D3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234398"/>
              </p:ext>
            </p:extLst>
          </p:nvPr>
        </p:nvGraphicFramePr>
        <p:xfrm>
          <a:off x="1787626" y="7751093"/>
          <a:ext cx="13823421" cy="162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374">
                  <a:extLst>
                    <a:ext uri="{9D8B030D-6E8A-4147-A177-3AD203B41FA5}">
                      <a16:colId xmlns:a16="http://schemas.microsoft.com/office/drawing/2014/main" xmlns="" val="350501170"/>
                    </a:ext>
                  </a:extLst>
                </a:gridCol>
                <a:gridCol w="6015789">
                  <a:extLst>
                    <a:ext uri="{9D8B030D-6E8A-4147-A177-3AD203B41FA5}">
                      <a16:colId xmlns:a16="http://schemas.microsoft.com/office/drawing/2014/main" xmlns="" val="3084202265"/>
                    </a:ext>
                  </a:extLst>
                </a:gridCol>
                <a:gridCol w="1455822">
                  <a:extLst>
                    <a:ext uri="{9D8B030D-6E8A-4147-A177-3AD203B41FA5}">
                      <a16:colId xmlns:a16="http://schemas.microsoft.com/office/drawing/2014/main" xmlns="" val="1373521714"/>
                    </a:ext>
                  </a:extLst>
                </a:gridCol>
                <a:gridCol w="4788568">
                  <a:extLst>
                    <a:ext uri="{9D8B030D-6E8A-4147-A177-3AD203B41FA5}">
                      <a16:colId xmlns:a16="http://schemas.microsoft.com/office/drawing/2014/main" xmlns="" val="2609426716"/>
                    </a:ext>
                  </a:extLst>
                </a:gridCol>
                <a:gridCol w="1064868"/>
              </a:tblGrid>
              <a:tr h="370840"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b="1" kern="1200" dirty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b="1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Жизненные ситуации</a:t>
                      </a:r>
                      <a:endParaRPr lang="ru-RU" sz="1400" b="1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b="1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Оказаны (чел.)</a:t>
                      </a:r>
                      <a:endParaRPr lang="ru-RU" sz="1400" b="1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b="1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Бизнес-ситуации </a:t>
                      </a:r>
                      <a:endParaRPr lang="ru-RU" sz="1400" b="1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b="1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Оказаны (чел.)</a:t>
                      </a:r>
                      <a:endParaRPr lang="ru-RU" sz="1400" b="1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A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6532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Содействие трудоустройству граждан, в возрасте 45+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2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Инвестиционный проект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2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5436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Содействие трудоустройству граждан, относящихся  </a:t>
                      </a:r>
                      <a:b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</a:br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к категории многодетные родители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1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Кадровый отбор персонала для удовлетворения</a:t>
                      </a:r>
                      <a:r>
                        <a:rPr lang="ru-RU" sz="1400" kern="1200" baseline="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текущих и перспективных потребностей работодателей </a:t>
                      </a:r>
                      <a:b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</a:br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в дополнительном персонале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36" rtl="0" eaLnBrk="1" latinLnBrk="0" hangingPunct="1"/>
                      <a:r>
                        <a:rPr lang="ru-RU" sz="1400" kern="1200" dirty="0" smtClean="0">
                          <a:solidFill>
                            <a:srgbClr val="0033A0"/>
                          </a:solidFill>
                          <a:latin typeface="Montserrat "/>
                          <a:ea typeface="+mn-ea"/>
                          <a:cs typeface="+mn-cs"/>
                        </a:rPr>
                        <a:t>3</a:t>
                      </a:r>
                      <a:endParaRPr lang="ru-RU" sz="1400" kern="1200" dirty="0">
                        <a:solidFill>
                          <a:srgbClr val="0033A0"/>
                        </a:solidFill>
                        <a:latin typeface="Montserrat 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65076695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762625" y="948584"/>
            <a:ext cx="1381225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spc="-1" dirty="0">
                <a:solidFill>
                  <a:srgbClr val="E14A20"/>
                </a:solidFill>
                <a:latin typeface="Montserrat" panose="00000500000000000000" pitchFamily="2" charset="-52"/>
              </a:rPr>
              <a:t>ГКУ Юго-восточный межрайонный центр занятости населения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28800" y="3855196"/>
            <a:ext cx="1381225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spc="-1" dirty="0">
                <a:solidFill>
                  <a:srgbClr val="E14A20"/>
                </a:solidFill>
                <a:latin typeface="Montserrat" panose="00000500000000000000" pitchFamily="2" charset="-52"/>
              </a:rPr>
              <a:t>Филиал ГКУ Республиканский центр занятости населения </a:t>
            </a:r>
            <a:r>
              <a:rPr lang="ru-RU" sz="2400" b="1" spc="-1" dirty="0" smtClean="0">
                <a:solidFill>
                  <a:srgbClr val="E14A20"/>
                </a:solidFill>
                <a:latin typeface="Montserrat" panose="00000500000000000000" pitchFamily="2" charset="-52"/>
              </a:rPr>
              <a:t/>
            </a:r>
            <a:br>
              <a:rPr lang="ru-RU" sz="2400" b="1" spc="-1" dirty="0" smtClean="0">
                <a:solidFill>
                  <a:srgbClr val="E14A20"/>
                </a:solidFill>
                <a:latin typeface="Montserrat" panose="00000500000000000000" pitchFamily="2" charset="-52"/>
              </a:rPr>
            </a:br>
            <a:r>
              <a:rPr lang="ru-RU" sz="2400" b="1" spc="-1" dirty="0" smtClean="0">
                <a:solidFill>
                  <a:srgbClr val="E14A20"/>
                </a:solidFill>
                <a:latin typeface="Montserrat" panose="00000500000000000000" pitchFamily="2" charset="-52"/>
              </a:rPr>
              <a:t>по </a:t>
            </a:r>
            <a:r>
              <a:rPr lang="ru-RU" sz="2400" b="1" spc="-1" dirty="0">
                <a:solidFill>
                  <a:srgbClr val="E14A20"/>
                </a:solidFill>
                <a:latin typeface="Montserrat" panose="00000500000000000000" pitchFamily="2" charset="-52"/>
              </a:rPr>
              <a:t>Орджоникидзевскому району г. Уфы</a:t>
            </a:r>
          </a:p>
        </p:txBody>
      </p:sp>
      <p:sp>
        <p:nvSpPr>
          <p:cNvPr id="10" name="CustomShape 6"/>
          <p:cNvSpPr/>
          <p:nvPr/>
        </p:nvSpPr>
        <p:spPr>
          <a:xfrm>
            <a:off x="1696451" y="7306572"/>
            <a:ext cx="13944603" cy="433965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spc="-1" dirty="0">
                <a:solidFill>
                  <a:srgbClr val="E14A20"/>
                </a:solidFill>
                <a:latin typeface="Montserrat" panose="00000500000000000000" pitchFamily="2" charset="-52"/>
              </a:rPr>
              <a:t>ГКУ Северо-западный межрайонный центр занятости населения </a:t>
            </a:r>
          </a:p>
        </p:txBody>
      </p:sp>
      <p:sp>
        <p:nvSpPr>
          <p:cNvPr id="12" name="TextBox 38"/>
          <p:cNvSpPr/>
          <p:nvPr/>
        </p:nvSpPr>
        <p:spPr>
          <a:xfrm>
            <a:off x="257012" y="92570"/>
            <a:ext cx="5135144" cy="8560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107950" defTabSz="639763" eaLnBrk="0" hangingPunct="0">
              <a:lnSpc>
                <a:spcPct val="114000"/>
              </a:lnSpc>
            </a:pPr>
            <a:r>
              <a:rPr lang="ru-RU" sz="3200" b="1" dirty="0">
                <a:solidFill>
                  <a:srgbClr val="0033A0"/>
                </a:solidFill>
                <a:latin typeface="Montserrat"/>
                <a:cs typeface="Arial" charset="0"/>
              </a:rPr>
              <a:t>КОМПЛЕКС УСЛУГ</a:t>
            </a:r>
          </a:p>
        </p:txBody>
      </p:sp>
      <p:pic>
        <p:nvPicPr>
          <p:cNvPr id="13" name="Голубой">
            <a:extLst>
              <a:ext uri="{FF2B5EF4-FFF2-40B4-BE49-F238E27FC236}">
                <a16:creationId xmlns:a16="http://schemas.microsoft.com/office/drawing/2014/main" xmlns="" id="{5E0C16FD-8D03-4C0F-9CE1-421387DEE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17190" y="926541"/>
            <a:ext cx="379261" cy="446775"/>
          </a:xfrm>
          <a:prstGeom prst="rect">
            <a:avLst/>
          </a:prstGeom>
        </p:spPr>
      </p:pic>
      <p:pic>
        <p:nvPicPr>
          <p:cNvPr id="14" name="Голубой">
            <a:extLst>
              <a:ext uri="{FF2B5EF4-FFF2-40B4-BE49-F238E27FC236}">
                <a16:creationId xmlns:a16="http://schemas.microsoft.com/office/drawing/2014/main" xmlns="" id="{5E0C16FD-8D03-4C0F-9CE1-421387DEE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17188" y="4010373"/>
            <a:ext cx="379261" cy="446775"/>
          </a:xfrm>
          <a:prstGeom prst="rect">
            <a:avLst/>
          </a:prstGeom>
        </p:spPr>
      </p:pic>
      <p:pic>
        <p:nvPicPr>
          <p:cNvPr id="15" name="Голубой">
            <a:extLst>
              <a:ext uri="{FF2B5EF4-FFF2-40B4-BE49-F238E27FC236}">
                <a16:creationId xmlns:a16="http://schemas.microsoft.com/office/drawing/2014/main" xmlns="" id="{5E0C16FD-8D03-4C0F-9CE1-421387DEE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17189" y="7295549"/>
            <a:ext cx="379261" cy="4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сетка" hidden="1"/>
          <p:cNvGrpSpPr>
            <a:grpSpLocks/>
          </p:cNvGrpSpPr>
          <p:nvPr/>
        </p:nvGrpSpPr>
        <p:grpSpPr bwMode="auto">
          <a:xfrm>
            <a:off x="2449513" y="666750"/>
            <a:ext cx="12169775" cy="8359775"/>
            <a:chOff x="334963" y="260350"/>
            <a:chExt cx="11511597" cy="6191250"/>
          </a:xfrm>
        </p:grpSpPr>
        <p:grpSp>
          <p:nvGrpSpPr>
            <p:cNvPr id="18440" name="Группа 7"/>
            <p:cNvGrpSpPr>
              <a:grpSpLocks/>
            </p:cNvGrpSpPr>
            <p:nvPr/>
          </p:nvGrpSpPr>
          <p:grpSpPr bwMode="auto"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334963" y="260350"/>
                <a:ext cx="3606947" cy="63322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751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17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4287288" y="260350"/>
                <a:ext cx="3606947" cy="63322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751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17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8239613" y="260350"/>
                <a:ext cx="3606947" cy="63322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751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17"/>
              </a:p>
            </p:txBody>
          </p:sp>
        </p:grpSp>
        <p:grpSp>
          <p:nvGrpSpPr>
            <p:cNvPr id="18441" name="Группа 8"/>
            <p:cNvGrpSpPr>
              <a:grpSpLocks/>
            </p:cNvGrpSpPr>
            <p:nvPr/>
          </p:nvGrpSpPr>
          <p:grpSpPr bwMode="auto"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334963" y="260988"/>
                <a:ext cx="3606947" cy="63322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751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17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4287288" y="260988"/>
                <a:ext cx="3606947" cy="63322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751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17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8239613" y="260988"/>
                <a:ext cx="3606947" cy="63322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751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17"/>
              </a:p>
            </p:txBody>
          </p:sp>
        </p:grpSp>
        <p:grpSp>
          <p:nvGrpSpPr>
            <p:cNvPr id="18442" name="Группа 9"/>
            <p:cNvGrpSpPr>
              <a:grpSpLocks/>
            </p:cNvGrpSpPr>
            <p:nvPr/>
          </p:nvGrpSpPr>
          <p:grpSpPr bwMode="auto"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334963" y="261627"/>
                <a:ext cx="3606947" cy="63322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751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17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4287288" y="261627"/>
                <a:ext cx="3606947" cy="63322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751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17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8239613" y="261627"/>
                <a:ext cx="3606947" cy="63322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751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17"/>
              </a:p>
            </p:txBody>
          </p:sp>
        </p:grpSp>
      </p:grpSp>
      <p:pic>
        <p:nvPicPr>
          <p:cNvPr id="18434" name="Рисунок 6" descr="Изображение выглядит как в позе&#10;&#10;Автоматически созданное описание" hidden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7925" y="2840038"/>
            <a:ext cx="5837238" cy="46005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49" name="TextBox 38"/>
          <p:cNvSpPr/>
          <p:nvPr/>
        </p:nvSpPr>
        <p:spPr>
          <a:xfrm>
            <a:off x="387350" y="214313"/>
            <a:ext cx="14620875" cy="11318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107950" defTabSz="639763" eaLnBrk="0" hangingPunct="0">
              <a:lnSpc>
                <a:spcPct val="114000"/>
              </a:lnSpc>
            </a:pPr>
            <a:r>
              <a:rPr lang="ru-RU" sz="3200" b="1" dirty="0" smtClean="0">
                <a:solidFill>
                  <a:srgbClr val="0033A0"/>
                </a:solidFill>
                <a:latin typeface="Montserrat"/>
                <a:cs typeface="Arial" charset="0"/>
              </a:rPr>
              <a:t>ПИЛОТНАЯ АПРОБАЦИЯ </a:t>
            </a:r>
            <a:r>
              <a:rPr lang="ru-RU" sz="3200" b="1" dirty="0">
                <a:solidFill>
                  <a:srgbClr val="0033A0"/>
                </a:solidFill>
                <a:latin typeface="Montserrat"/>
                <a:cs typeface="Arial" charset="0"/>
              </a:rPr>
              <a:t>МЕТОДИКИ ПО ПРОФИЛИРОВАНИЮ РАБОТОДАТЕЛЕЙ В БАШКОРТОСТАНЕ</a:t>
            </a:r>
            <a:endParaRPr lang="ru-RU" sz="3200" dirty="0">
              <a:solidFill>
                <a:srgbClr val="0033A0"/>
              </a:solidFill>
              <a:latin typeface="Montserrat"/>
            </a:endParaRPr>
          </a:p>
        </p:txBody>
      </p:sp>
      <p:graphicFrame>
        <p:nvGraphicFramePr>
          <p:cNvPr id="49" name="Объект 5">
            <a:extLst>
              <a:ext uri="{FF2B5EF4-FFF2-40B4-BE49-F238E27FC236}"/>
            </a:extLst>
          </p:cNvPr>
          <p:cNvGraphicFramePr>
            <a:graphicFrameLocks/>
          </p:cNvGraphicFramePr>
          <p:nvPr>
            <p:extLst/>
          </p:nvPr>
        </p:nvGraphicFramePr>
        <p:xfrm>
          <a:off x="7327074" y="1061776"/>
          <a:ext cx="9576200" cy="4166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438" name="TextBox 20"/>
          <p:cNvSpPr txBox="1">
            <a:spLocks noChangeArrowheads="1"/>
          </p:cNvSpPr>
          <p:nvPr/>
        </p:nvSpPr>
        <p:spPr bwMode="auto">
          <a:xfrm>
            <a:off x="7327074" y="1451492"/>
            <a:ext cx="9532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F4520"/>
                </a:solidFill>
                <a:latin typeface="Montserrat"/>
              </a:rPr>
              <a:t>ФАКТОРЫ ОТНЕСЕНИЯ К ПРОФИЛЬНОЙ ГРУППЕ</a:t>
            </a:r>
          </a:p>
        </p:txBody>
      </p:sp>
      <p:grpSp>
        <p:nvGrpSpPr>
          <p:cNvPr id="63" name="Группа 62"/>
          <p:cNvGrpSpPr>
            <a:grpSpLocks noChangeAspect="1"/>
          </p:cNvGrpSpPr>
          <p:nvPr/>
        </p:nvGrpSpPr>
        <p:grpSpPr>
          <a:xfrm>
            <a:off x="2149869" y="5693989"/>
            <a:ext cx="1117247" cy="1317481"/>
            <a:chOff x="1136650" y="2122488"/>
            <a:chExt cx="1833563" cy="2162175"/>
          </a:xfrm>
        </p:grpSpPr>
        <p:pic>
          <p:nvPicPr>
            <p:cNvPr id="64" name="Голубой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36650" y="2122488"/>
              <a:ext cx="1833563" cy="216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TextBox 40"/>
            <p:cNvSpPr txBox="1">
              <a:spLocks noChangeArrowheads="1"/>
            </p:cNvSpPr>
            <p:nvPr/>
          </p:nvSpPr>
          <p:spPr bwMode="auto">
            <a:xfrm>
              <a:off x="1206500" y="2903538"/>
              <a:ext cx="1292225" cy="65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Montserrat Medium"/>
                </a:rPr>
                <a:t>гр. 1</a:t>
              </a:r>
            </a:p>
          </p:txBody>
        </p:sp>
      </p:grpSp>
      <p:sp>
        <p:nvSpPr>
          <p:cNvPr id="67" name="TextBox 53"/>
          <p:cNvSpPr txBox="1">
            <a:spLocks noChangeArrowheads="1"/>
          </p:cNvSpPr>
          <p:nvPr/>
        </p:nvSpPr>
        <p:spPr bwMode="auto">
          <a:xfrm>
            <a:off x="12501130" y="7147526"/>
            <a:ext cx="37761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numCol="1" spcCol="72000" anchor="ctr" anchorCtr="1">
            <a:spAutoFit/>
          </a:bodyPr>
          <a:lstStyle/>
          <a:p>
            <a:pPr algn="ctr"/>
            <a:r>
              <a:rPr lang="ru-RU" sz="1600" b="1" dirty="0">
                <a:solidFill>
                  <a:srgbClr val="6AB3E7"/>
                </a:solidFill>
                <a:latin typeface="Montserrat "/>
              </a:rPr>
              <a:t>Специальная</a:t>
            </a:r>
            <a:endParaRPr lang="ru-RU" sz="1600" dirty="0">
              <a:solidFill>
                <a:srgbClr val="6AB3E7"/>
              </a:solidFill>
              <a:latin typeface="Montserrat "/>
            </a:endParaRPr>
          </a:p>
        </p:txBody>
      </p:sp>
      <p:sp>
        <p:nvSpPr>
          <p:cNvPr id="68" name="TextBox 43"/>
          <p:cNvSpPr txBox="1">
            <a:spLocks noChangeArrowheads="1"/>
          </p:cNvSpPr>
          <p:nvPr/>
        </p:nvSpPr>
        <p:spPr bwMode="auto">
          <a:xfrm>
            <a:off x="1060885" y="8120021"/>
            <a:ext cx="329521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numCol="1" spcCol="72000" anchor="ctr" anchorCtr="1"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10"/>
              </a:buBlip>
            </a:pPr>
            <a:r>
              <a:rPr lang="ru-RU" sz="1600" dirty="0">
                <a:solidFill>
                  <a:srgbClr val="6AB3E7"/>
                </a:solidFill>
                <a:latin typeface="Montserrat Medium"/>
              </a:rPr>
              <a:t> массовый отбор</a:t>
            </a:r>
          </a:p>
          <a:p>
            <a:pPr>
              <a:spcBef>
                <a:spcPts val="600"/>
              </a:spcBef>
              <a:buFontTx/>
              <a:buBlip>
                <a:blip r:embed="rId10"/>
              </a:buBlip>
            </a:pPr>
            <a:r>
              <a:rPr lang="ru-RU" sz="1600" dirty="0">
                <a:solidFill>
                  <a:srgbClr val="6AB3E7"/>
                </a:solidFill>
                <a:latin typeface="Montserrat Medium"/>
              </a:rPr>
              <a:t> мини-ярмарка вакансий </a:t>
            </a:r>
          </a:p>
          <a:p>
            <a:pPr>
              <a:spcBef>
                <a:spcPts val="600"/>
              </a:spcBef>
              <a:buFontTx/>
              <a:buBlip>
                <a:blip r:embed="rId10"/>
              </a:buBlip>
            </a:pPr>
            <a:r>
              <a:rPr lang="ru-RU" sz="1600" dirty="0">
                <a:solidFill>
                  <a:srgbClr val="6AB3E7"/>
                </a:solidFill>
                <a:latin typeface="Montserrat Medium"/>
              </a:rPr>
              <a:t> день открытых </a:t>
            </a:r>
            <a:r>
              <a:rPr lang="ru-RU" sz="1600" dirty="0" smtClean="0">
                <a:solidFill>
                  <a:srgbClr val="6AB3E7"/>
                </a:solidFill>
                <a:latin typeface="Montserrat Medium"/>
              </a:rPr>
              <a:t>дверей</a:t>
            </a:r>
          </a:p>
        </p:txBody>
      </p:sp>
      <p:sp>
        <p:nvSpPr>
          <p:cNvPr id="69" name="TextBox 44"/>
          <p:cNvSpPr txBox="1">
            <a:spLocks noChangeArrowheads="1"/>
          </p:cNvSpPr>
          <p:nvPr/>
        </p:nvSpPr>
        <p:spPr bwMode="auto">
          <a:xfrm>
            <a:off x="4579868" y="8047345"/>
            <a:ext cx="4095885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 numCol="1" spcCol="72000" anchor="ctr" anchorCtr="1"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11"/>
              </a:buBlip>
            </a:pPr>
            <a:r>
              <a:rPr lang="ru-RU" sz="1600" dirty="0">
                <a:latin typeface="Montserrat Medium"/>
              </a:rPr>
              <a:t> </a:t>
            </a:r>
            <a:r>
              <a:rPr lang="ru-RU" sz="1600" dirty="0">
                <a:solidFill>
                  <a:srgbClr val="CF4520"/>
                </a:solidFill>
                <a:latin typeface="Montserrat Medium"/>
              </a:rPr>
              <a:t>конструктор вакансий</a:t>
            </a:r>
          </a:p>
          <a:p>
            <a:pPr>
              <a:spcBef>
                <a:spcPts val="600"/>
              </a:spcBef>
              <a:buFontTx/>
              <a:buBlip>
                <a:blip r:embed="rId11"/>
              </a:buBlip>
            </a:pPr>
            <a:r>
              <a:rPr lang="ru-RU" sz="1600" dirty="0">
                <a:solidFill>
                  <a:srgbClr val="CF4520"/>
                </a:solidFill>
                <a:latin typeface="Montserrat Medium"/>
              </a:rPr>
              <a:t> предварительное собеседование</a:t>
            </a:r>
          </a:p>
          <a:p>
            <a:pPr>
              <a:spcBef>
                <a:spcPts val="600"/>
              </a:spcBef>
              <a:buFontTx/>
              <a:buBlip>
                <a:blip r:embed="rId11"/>
              </a:buBlip>
            </a:pPr>
            <a:r>
              <a:rPr lang="ru-RU" sz="1600" dirty="0">
                <a:solidFill>
                  <a:srgbClr val="CF4520"/>
                </a:solidFill>
                <a:latin typeface="Montserrat Medium"/>
              </a:rPr>
              <a:t> конструктор заданий для соискателей</a:t>
            </a:r>
          </a:p>
          <a:p>
            <a:pPr>
              <a:spcBef>
                <a:spcPts val="600"/>
              </a:spcBef>
              <a:buFontTx/>
              <a:buBlip>
                <a:blip r:embed="rId11"/>
              </a:buBlip>
            </a:pPr>
            <a:r>
              <a:rPr lang="ru-RU" sz="1600" dirty="0">
                <a:solidFill>
                  <a:srgbClr val="CF4520"/>
                </a:solidFill>
                <a:latin typeface="Montserrat Medium"/>
              </a:rPr>
              <a:t> стажировка выпускников и инвалидов</a:t>
            </a:r>
          </a:p>
        </p:txBody>
      </p:sp>
      <p:sp>
        <p:nvSpPr>
          <p:cNvPr id="70" name="TextBox 45"/>
          <p:cNvSpPr txBox="1">
            <a:spLocks noChangeArrowheads="1"/>
          </p:cNvSpPr>
          <p:nvPr/>
        </p:nvSpPr>
        <p:spPr bwMode="auto">
          <a:xfrm>
            <a:off x="8765057" y="7988081"/>
            <a:ext cx="3680407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 numCol="1" spcCol="72000" anchor="ctr" anchorCtr="1"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12"/>
              </a:buBlip>
            </a:pPr>
            <a:r>
              <a:rPr lang="ru-RU" sz="1600" dirty="0">
                <a:latin typeface="Montserrat Medium"/>
              </a:rPr>
              <a:t> </a:t>
            </a:r>
            <a:r>
              <a:rPr lang="ru-RU" sz="1600" dirty="0">
                <a:solidFill>
                  <a:srgbClr val="0033A0"/>
                </a:solidFill>
                <a:latin typeface="Montserrat Medium"/>
              </a:rPr>
              <a:t>конструктор вакансий</a:t>
            </a:r>
          </a:p>
          <a:p>
            <a:pPr>
              <a:spcBef>
                <a:spcPts val="600"/>
              </a:spcBef>
              <a:buFontTx/>
              <a:buBlip>
                <a:blip r:embed="rId12"/>
              </a:buBlip>
            </a:pPr>
            <a:r>
              <a:rPr lang="ru-RU" sz="1600" dirty="0">
                <a:solidFill>
                  <a:srgbClr val="0033A0"/>
                </a:solidFill>
                <a:latin typeface="Montserrat Medium"/>
              </a:rPr>
              <a:t> предварительное собеседование</a:t>
            </a:r>
          </a:p>
          <a:p>
            <a:pPr>
              <a:spcBef>
                <a:spcPts val="600"/>
              </a:spcBef>
              <a:buFontTx/>
              <a:buBlip>
                <a:blip r:embed="rId12"/>
              </a:buBlip>
            </a:pPr>
            <a:r>
              <a:rPr lang="ru-RU" sz="1600" dirty="0">
                <a:solidFill>
                  <a:srgbClr val="0033A0"/>
                </a:solidFill>
                <a:latin typeface="Montserrat Medium"/>
              </a:rPr>
              <a:t> организация собеседования</a:t>
            </a:r>
          </a:p>
          <a:p>
            <a:pPr>
              <a:spcBef>
                <a:spcPts val="600"/>
              </a:spcBef>
              <a:buFontTx/>
              <a:buBlip>
                <a:blip r:embed="rId12"/>
              </a:buBlip>
            </a:pPr>
            <a:r>
              <a:rPr lang="ru-RU" sz="1600" dirty="0">
                <a:solidFill>
                  <a:srgbClr val="0033A0"/>
                </a:solidFill>
                <a:latin typeface="Montserrat Medium"/>
              </a:rPr>
              <a:t> общественные работы</a:t>
            </a:r>
          </a:p>
        </p:txBody>
      </p:sp>
      <p:sp>
        <p:nvSpPr>
          <p:cNvPr id="71" name="TextBox 2"/>
          <p:cNvSpPr txBox="1">
            <a:spLocks noChangeArrowheads="1"/>
          </p:cNvSpPr>
          <p:nvPr/>
        </p:nvSpPr>
        <p:spPr bwMode="auto">
          <a:xfrm>
            <a:off x="1188606" y="7189825"/>
            <a:ext cx="303977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numCol="1" spcCol="72000" anchor="ctr" anchorCtr="1">
            <a:spAutoFit/>
          </a:bodyPr>
          <a:lstStyle/>
          <a:p>
            <a:pPr algn="ctr"/>
            <a:r>
              <a:rPr lang="ru-RU" sz="1600" b="1" dirty="0">
                <a:solidFill>
                  <a:srgbClr val="6AB3E7"/>
                </a:solidFill>
                <a:latin typeface="Montserrat "/>
              </a:rPr>
              <a:t>Невысокая уязвимость </a:t>
            </a:r>
            <a:r>
              <a:rPr lang="ru-RU" sz="1600" b="1" dirty="0" smtClean="0">
                <a:solidFill>
                  <a:srgbClr val="6AB3E7"/>
                </a:solidFill>
                <a:latin typeface="Montserrat "/>
              </a:rPr>
              <a:t/>
            </a:r>
            <a:br>
              <a:rPr lang="ru-RU" sz="1600" b="1" dirty="0" smtClean="0">
                <a:solidFill>
                  <a:srgbClr val="6AB3E7"/>
                </a:solidFill>
                <a:latin typeface="Montserrat "/>
              </a:rPr>
            </a:br>
            <a:r>
              <a:rPr lang="ru-RU" sz="1600" b="1" dirty="0" smtClean="0">
                <a:solidFill>
                  <a:srgbClr val="6AB3E7"/>
                </a:solidFill>
                <a:latin typeface="Montserrat "/>
              </a:rPr>
              <a:t>и </a:t>
            </a:r>
            <a:r>
              <a:rPr lang="ru-RU" sz="1600" b="1" dirty="0">
                <a:solidFill>
                  <a:srgbClr val="6AB3E7"/>
                </a:solidFill>
                <a:latin typeface="Montserrat "/>
              </a:rPr>
              <a:t>невысокая важность</a:t>
            </a:r>
            <a:endParaRPr lang="ru-RU" sz="1200" dirty="0">
              <a:solidFill>
                <a:srgbClr val="6AB3E7"/>
              </a:solidFill>
              <a:latin typeface="Montserrat "/>
            </a:endParaRPr>
          </a:p>
        </p:txBody>
      </p:sp>
      <p:sp>
        <p:nvSpPr>
          <p:cNvPr id="72" name="TextBox 49"/>
          <p:cNvSpPr txBox="1">
            <a:spLocks noChangeArrowheads="1"/>
          </p:cNvSpPr>
          <p:nvPr/>
        </p:nvSpPr>
        <p:spPr bwMode="auto">
          <a:xfrm>
            <a:off x="4952367" y="7189826"/>
            <a:ext cx="335088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numCol="1" spcCol="72000" anchor="ctr" anchorCtr="1">
            <a:spAutoFit/>
          </a:bodyPr>
          <a:lstStyle/>
          <a:p>
            <a:pPr algn="ctr"/>
            <a:r>
              <a:rPr lang="ru-RU" sz="1600" b="1" dirty="0">
                <a:solidFill>
                  <a:srgbClr val="CF4520"/>
                </a:solidFill>
                <a:latin typeface="Montserrat "/>
              </a:rPr>
              <a:t>Невысокая уязвимость </a:t>
            </a:r>
            <a:r>
              <a:rPr lang="ru-RU" sz="1600" b="1" dirty="0" smtClean="0">
                <a:solidFill>
                  <a:srgbClr val="CF4520"/>
                </a:solidFill>
                <a:latin typeface="Montserrat "/>
              </a:rPr>
              <a:t/>
            </a:r>
            <a:br>
              <a:rPr lang="ru-RU" sz="1600" b="1" dirty="0" smtClean="0">
                <a:solidFill>
                  <a:srgbClr val="CF4520"/>
                </a:solidFill>
                <a:latin typeface="Montserrat "/>
              </a:rPr>
            </a:br>
            <a:r>
              <a:rPr lang="ru-RU" sz="1600" b="1" dirty="0" smtClean="0">
                <a:solidFill>
                  <a:srgbClr val="CF4520"/>
                </a:solidFill>
                <a:latin typeface="Montserrat "/>
              </a:rPr>
              <a:t>и </a:t>
            </a:r>
            <a:r>
              <a:rPr lang="ru-RU" sz="1600" b="1" dirty="0">
                <a:solidFill>
                  <a:srgbClr val="CF4520"/>
                </a:solidFill>
                <a:latin typeface="Montserrat "/>
              </a:rPr>
              <a:t>высокая важность</a:t>
            </a:r>
            <a:endParaRPr lang="ru-RU" sz="1200" dirty="0">
              <a:solidFill>
                <a:srgbClr val="6AB3E7"/>
              </a:solidFill>
              <a:latin typeface="Montserrat "/>
            </a:endParaRPr>
          </a:p>
        </p:txBody>
      </p:sp>
      <p:sp>
        <p:nvSpPr>
          <p:cNvPr id="73" name="TextBox 53"/>
          <p:cNvSpPr txBox="1">
            <a:spLocks noChangeArrowheads="1"/>
          </p:cNvSpPr>
          <p:nvPr/>
        </p:nvSpPr>
        <p:spPr bwMode="auto">
          <a:xfrm>
            <a:off x="8778540" y="7189824"/>
            <a:ext cx="300559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numCol="1" spcCol="72000" anchor="ctr" anchorCtr="1">
            <a:spAutoFit/>
          </a:bodyPr>
          <a:lstStyle/>
          <a:p>
            <a:pPr algn="ctr"/>
            <a:r>
              <a:rPr lang="ru-RU" sz="1600" b="1" dirty="0">
                <a:solidFill>
                  <a:srgbClr val="0033A0"/>
                </a:solidFill>
                <a:latin typeface="Montserrat "/>
              </a:rPr>
              <a:t>Высокая уязвимость</a:t>
            </a:r>
          </a:p>
          <a:p>
            <a:pPr algn="ctr"/>
            <a:r>
              <a:rPr lang="ru-RU" sz="1600" b="1" dirty="0">
                <a:solidFill>
                  <a:srgbClr val="0033A0"/>
                </a:solidFill>
                <a:latin typeface="Montserrat "/>
              </a:rPr>
              <a:t>и важность</a:t>
            </a:r>
            <a:endParaRPr lang="ru-RU" sz="1200" dirty="0">
              <a:solidFill>
                <a:srgbClr val="0033A0"/>
              </a:solidFill>
              <a:latin typeface="Montserrat 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2445464" y="7476520"/>
            <a:ext cx="4217423" cy="2031325"/>
          </a:xfrm>
          <a:prstGeom prst="rect">
            <a:avLst/>
          </a:prstGeom>
        </p:spPr>
        <p:txBody>
          <a:bodyPr wrap="square" lIns="36000" tIns="0" rIns="36000" bIns="0" numCol="1" spcCol="72000" anchor="ctr" anchorCtr="1"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10"/>
              </a:buBlip>
            </a:pPr>
            <a:r>
              <a:rPr lang="ru-RU" sz="1600" dirty="0" smtClean="0">
                <a:solidFill>
                  <a:srgbClr val="6AB3E7"/>
                </a:solidFill>
                <a:latin typeface="Montserrat Medium"/>
              </a:rPr>
              <a:t> </a:t>
            </a:r>
            <a:r>
              <a:rPr lang="ru-RU" sz="1600" dirty="0" err="1" smtClean="0">
                <a:solidFill>
                  <a:srgbClr val="6AB3E7"/>
                </a:solidFill>
                <a:latin typeface="Montserrat Medium"/>
              </a:rPr>
              <a:t>предувольнительные</a:t>
            </a:r>
            <a:r>
              <a:rPr lang="ru-RU" sz="1600" dirty="0" smtClean="0">
                <a:solidFill>
                  <a:srgbClr val="6AB3E7"/>
                </a:solidFill>
                <a:latin typeface="Montserrat Medium"/>
              </a:rPr>
              <a:t> </a:t>
            </a:r>
            <a:r>
              <a:rPr lang="ru-RU" sz="1600" dirty="0">
                <a:solidFill>
                  <a:srgbClr val="6AB3E7"/>
                </a:solidFill>
                <a:latin typeface="Montserrat Medium"/>
              </a:rPr>
              <a:t>консультации</a:t>
            </a:r>
          </a:p>
          <a:p>
            <a:pPr>
              <a:spcBef>
                <a:spcPts val="600"/>
              </a:spcBef>
              <a:buFontTx/>
              <a:buBlip>
                <a:blip r:embed="rId10"/>
              </a:buBlip>
            </a:pPr>
            <a:r>
              <a:rPr lang="ru-RU" sz="1600" dirty="0">
                <a:solidFill>
                  <a:srgbClr val="6AB3E7"/>
                </a:solidFill>
                <a:latin typeface="Montserrat Medium"/>
              </a:rPr>
              <a:t> мобильность трудовых ресурсов </a:t>
            </a:r>
          </a:p>
          <a:p>
            <a:pPr>
              <a:spcBef>
                <a:spcPts val="600"/>
              </a:spcBef>
              <a:buFontTx/>
              <a:buBlip>
                <a:blip r:embed="rId10"/>
              </a:buBlip>
            </a:pPr>
            <a:r>
              <a:rPr lang="ru-RU" sz="1600" dirty="0">
                <a:solidFill>
                  <a:srgbClr val="6AB3E7"/>
                </a:solidFill>
                <a:latin typeface="Montserrat Medium"/>
              </a:rPr>
              <a:t> содействие </a:t>
            </a:r>
            <a:r>
              <a:rPr lang="ru-RU" sz="1600" dirty="0" smtClean="0">
                <a:solidFill>
                  <a:srgbClr val="6AB3E7"/>
                </a:solidFill>
                <a:latin typeface="Montserrat Medium"/>
              </a:rPr>
              <a:t>в переезде / переселении</a:t>
            </a:r>
            <a:endParaRPr lang="ru-RU" sz="1600" dirty="0">
              <a:solidFill>
                <a:srgbClr val="6AB3E7"/>
              </a:solidFill>
              <a:latin typeface="Montserrat Medium"/>
            </a:endParaRPr>
          </a:p>
          <a:p>
            <a:pPr>
              <a:spcBef>
                <a:spcPts val="600"/>
              </a:spcBef>
              <a:buFontTx/>
              <a:buBlip>
                <a:blip r:embed="rId10"/>
              </a:buBlip>
            </a:pPr>
            <a:r>
              <a:rPr lang="ru-RU" sz="1600" dirty="0">
                <a:solidFill>
                  <a:srgbClr val="6AB3E7"/>
                </a:solidFill>
                <a:latin typeface="Montserrat Medium"/>
              </a:rPr>
              <a:t> </a:t>
            </a:r>
            <a:r>
              <a:rPr lang="ru-RU" sz="1600" dirty="0" err="1">
                <a:solidFill>
                  <a:srgbClr val="6AB3E7"/>
                </a:solidFill>
                <a:latin typeface="Montserrat Medium"/>
              </a:rPr>
              <a:t>профобучение</a:t>
            </a:r>
            <a:endParaRPr lang="ru-RU" sz="1600" dirty="0">
              <a:solidFill>
                <a:srgbClr val="6AB3E7"/>
              </a:solidFill>
              <a:latin typeface="Montserrat Medium"/>
            </a:endParaRPr>
          </a:p>
          <a:p>
            <a:pPr>
              <a:spcBef>
                <a:spcPts val="600"/>
              </a:spcBef>
              <a:buFontTx/>
              <a:buBlip>
                <a:blip r:embed="rId10"/>
              </a:buBlip>
            </a:pPr>
            <a:r>
              <a:rPr lang="ru-RU" sz="1600" dirty="0" smtClean="0">
                <a:solidFill>
                  <a:srgbClr val="6AB3E7"/>
                </a:solidFill>
                <a:latin typeface="Montserrat Medium"/>
              </a:rPr>
              <a:t> или </a:t>
            </a:r>
            <a:r>
              <a:rPr lang="ru-RU" sz="1600" dirty="0">
                <a:solidFill>
                  <a:srgbClr val="6AB3E7"/>
                </a:solidFill>
                <a:latin typeface="Montserrat Medium"/>
              </a:rPr>
              <a:t>получение дополнительного профобразования</a:t>
            </a:r>
          </a:p>
        </p:txBody>
      </p:sp>
      <p:grpSp>
        <p:nvGrpSpPr>
          <p:cNvPr id="75" name="Группа 74"/>
          <p:cNvGrpSpPr>
            <a:grpSpLocks noChangeAspect="1"/>
          </p:cNvGrpSpPr>
          <p:nvPr/>
        </p:nvGrpSpPr>
        <p:grpSpPr>
          <a:xfrm>
            <a:off x="6044538" y="5711221"/>
            <a:ext cx="1117247" cy="1317481"/>
            <a:chOff x="5099050" y="2122488"/>
            <a:chExt cx="1833563" cy="2162175"/>
          </a:xfrm>
        </p:grpSpPr>
        <p:pic>
          <p:nvPicPr>
            <p:cNvPr id="76" name="Голубой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099050" y="2122488"/>
              <a:ext cx="1833563" cy="216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Box 40"/>
            <p:cNvSpPr txBox="1">
              <a:spLocks noChangeArrowheads="1"/>
            </p:cNvSpPr>
            <p:nvPr/>
          </p:nvSpPr>
          <p:spPr bwMode="auto">
            <a:xfrm>
              <a:off x="5153025" y="2903538"/>
              <a:ext cx="1293812" cy="52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Montserrat Medium"/>
                </a:rPr>
                <a:t>гр. 2</a:t>
              </a:r>
            </a:p>
          </p:txBody>
        </p:sp>
      </p:grpSp>
      <p:grpSp>
        <p:nvGrpSpPr>
          <p:cNvPr id="78" name="Группа 77"/>
          <p:cNvGrpSpPr>
            <a:grpSpLocks noChangeAspect="1"/>
          </p:cNvGrpSpPr>
          <p:nvPr/>
        </p:nvGrpSpPr>
        <p:grpSpPr>
          <a:xfrm>
            <a:off x="9722715" y="5711221"/>
            <a:ext cx="1117248" cy="1317481"/>
            <a:chOff x="9261475" y="2122488"/>
            <a:chExt cx="1833563" cy="2162175"/>
          </a:xfrm>
        </p:grpSpPr>
        <p:pic>
          <p:nvPicPr>
            <p:cNvPr id="79" name="Голубой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9261475" y="2122488"/>
              <a:ext cx="1833563" cy="216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Box 40"/>
            <p:cNvSpPr txBox="1">
              <a:spLocks noChangeArrowheads="1"/>
            </p:cNvSpPr>
            <p:nvPr/>
          </p:nvSpPr>
          <p:spPr bwMode="auto">
            <a:xfrm>
              <a:off x="9339263" y="2903538"/>
              <a:ext cx="129222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Montserrat Medium"/>
                </a:rPr>
                <a:t>гр. 3</a:t>
              </a:r>
            </a:p>
          </p:txBody>
        </p:sp>
      </p:grpSp>
      <p:cxnSp>
        <p:nvCxnSpPr>
          <p:cNvPr id="86" name="Прямая соединительная линия 85"/>
          <p:cNvCxnSpPr>
            <a:cxnSpLocks/>
          </p:cNvCxnSpPr>
          <p:nvPr/>
        </p:nvCxnSpPr>
        <p:spPr>
          <a:xfrm>
            <a:off x="10991571" y="6369962"/>
            <a:ext cx="2659125" cy="0"/>
          </a:xfrm>
          <a:prstGeom prst="line">
            <a:avLst/>
          </a:prstGeom>
          <a:ln w="381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21229" y="5070048"/>
            <a:ext cx="6642511" cy="443198"/>
          </a:xfrm>
          <a:prstGeom prst="rect">
            <a:avLst/>
          </a:prstGeom>
          <a:ln>
            <a:solidFill>
              <a:srgbClr val="CF4520"/>
            </a:solidFill>
          </a:ln>
        </p:spPr>
        <p:txBody>
          <a:bodyPr wrap="square">
            <a:spAutoFit/>
          </a:bodyPr>
          <a:lstStyle/>
          <a:p>
            <a:pPr marL="107950" defTabSz="639763" eaLnBrk="0" hangingPunct="0">
              <a:lnSpc>
                <a:spcPct val="114000"/>
              </a:lnSpc>
            </a:pPr>
            <a:r>
              <a:rPr lang="ru-RU" sz="2000" b="1" dirty="0">
                <a:solidFill>
                  <a:srgbClr val="CF4520"/>
                </a:solidFill>
                <a:latin typeface="Montserrat"/>
                <a:cs typeface="Arial" charset="0"/>
              </a:rPr>
              <a:t>КОМПЛЕКС ИНДИВИДУАЛЬНЫХ </a:t>
            </a:r>
            <a:r>
              <a:rPr lang="ru-RU" sz="2000" b="1" dirty="0" smtClean="0">
                <a:solidFill>
                  <a:srgbClr val="CF4520"/>
                </a:solidFill>
                <a:latin typeface="Montserrat"/>
                <a:cs typeface="Arial" charset="0"/>
              </a:rPr>
              <a:t>СЕРВИСОВ:</a:t>
            </a:r>
            <a:endParaRPr lang="ru-RU" sz="2000" b="1" dirty="0">
              <a:solidFill>
                <a:srgbClr val="CF4520"/>
              </a:solidFill>
              <a:latin typeface="Montserrat"/>
              <a:cs typeface="Arial" charset="0"/>
            </a:endParaRPr>
          </a:p>
        </p:txBody>
      </p:sp>
      <p:grpSp>
        <p:nvGrpSpPr>
          <p:cNvPr id="87" name="Группа 86"/>
          <p:cNvGrpSpPr>
            <a:grpSpLocks noChangeAspect="1"/>
          </p:cNvGrpSpPr>
          <p:nvPr/>
        </p:nvGrpSpPr>
        <p:grpSpPr>
          <a:xfrm>
            <a:off x="13830586" y="5683121"/>
            <a:ext cx="1117247" cy="1317481"/>
            <a:chOff x="1136650" y="2122488"/>
            <a:chExt cx="1833563" cy="2162175"/>
          </a:xfrm>
        </p:grpSpPr>
        <p:pic>
          <p:nvPicPr>
            <p:cNvPr id="88" name="Голубой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36650" y="2122488"/>
              <a:ext cx="1833563" cy="216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TextBox 40"/>
            <p:cNvSpPr txBox="1">
              <a:spLocks noChangeArrowheads="1"/>
            </p:cNvSpPr>
            <p:nvPr/>
          </p:nvSpPr>
          <p:spPr bwMode="auto">
            <a:xfrm>
              <a:off x="1206500" y="2903538"/>
              <a:ext cx="1292225" cy="65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Montserrat Medium"/>
                </a:rPr>
                <a:t>гр. </a:t>
              </a:r>
              <a:r>
                <a:rPr lang="ru-RU" sz="2000" b="1" dirty="0" smtClean="0">
                  <a:solidFill>
                    <a:schemeClr val="bg1"/>
                  </a:solidFill>
                  <a:latin typeface="Montserrat Medium"/>
                </a:rPr>
                <a:t>4</a:t>
              </a:r>
              <a:endParaRPr lang="ru-RU" sz="2000" b="1" dirty="0">
                <a:solidFill>
                  <a:schemeClr val="bg1"/>
                </a:solidFill>
                <a:latin typeface="Montserrat Medium"/>
              </a:endParaRPr>
            </a:p>
          </p:txBody>
        </p:sp>
      </p:grpSp>
      <p:cxnSp>
        <p:nvCxnSpPr>
          <p:cNvPr id="90" name="Прямая соединительная линия 89"/>
          <p:cNvCxnSpPr>
            <a:cxnSpLocks/>
          </p:cNvCxnSpPr>
          <p:nvPr/>
        </p:nvCxnSpPr>
        <p:spPr>
          <a:xfrm>
            <a:off x="7275019" y="6388558"/>
            <a:ext cx="2320243" cy="9067"/>
          </a:xfrm>
          <a:prstGeom prst="line">
            <a:avLst/>
          </a:prstGeom>
          <a:ln w="381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cxnSpLocks/>
          </p:cNvCxnSpPr>
          <p:nvPr/>
        </p:nvCxnSpPr>
        <p:spPr>
          <a:xfrm>
            <a:off x="3385413" y="6341831"/>
            <a:ext cx="2516623" cy="0"/>
          </a:xfrm>
          <a:prstGeom prst="line">
            <a:avLst/>
          </a:prstGeom>
          <a:ln w="381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7" name="TextBox 3"/>
          <p:cNvSpPr txBox="1">
            <a:spLocks noChangeArrowheads="1"/>
          </p:cNvSpPr>
          <p:nvPr/>
        </p:nvSpPr>
        <p:spPr bwMode="auto">
          <a:xfrm>
            <a:off x="1325881" y="1710924"/>
            <a:ext cx="4718657" cy="1015663"/>
          </a:xfrm>
          <a:prstGeom prst="rect">
            <a:avLst/>
          </a:prstGeom>
          <a:noFill/>
          <a:ln w="9525">
            <a:solidFill>
              <a:srgbClr val="0033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33A0"/>
                </a:solidFill>
                <a:latin typeface="Montserrat"/>
              </a:rPr>
              <a:t>в </a:t>
            </a:r>
            <a:r>
              <a:rPr lang="ru-RU" sz="1800" dirty="0">
                <a:solidFill>
                  <a:srgbClr val="0033A0"/>
                </a:solidFill>
                <a:latin typeface="Montserrat"/>
              </a:rPr>
              <a:t>целях пилотной апробации </a:t>
            </a:r>
            <a:r>
              <a:rPr lang="ru-RU" sz="1800" dirty="0" smtClean="0">
                <a:solidFill>
                  <a:srgbClr val="0033A0"/>
                </a:solidFill>
                <a:latin typeface="Montserrat"/>
              </a:rPr>
              <a:t>методики </a:t>
            </a:r>
            <a:r>
              <a:rPr lang="ru-RU" sz="1800" dirty="0">
                <a:solidFill>
                  <a:srgbClr val="0033A0"/>
                </a:solidFill>
                <a:latin typeface="Montserrat"/>
              </a:rPr>
              <a:t>проведено анкетирование </a:t>
            </a:r>
            <a:r>
              <a:rPr lang="ru-RU" sz="1800" dirty="0" smtClean="0">
                <a:solidFill>
                  <a:srgbClr val="0033A0"/>
                </a:solidFill>
                <a:latin typeface="Montserrat"/>
              </a:rPr>
              <a:t/>
            </a:r>
            <a:br>
              <a:rPr lang="ru-RU" sz="1800" dirty="0" smtClean="0">
                <a:solidFill>
                  <a:srgbClr val="0033A0"/>
                </a:solidFill>
                <a:latin typeface="Montserrat"/>
              </a:rPr>
            </a:br>
            <a:r>
              <a:rPr lang="ru-RU" sz="2400" b="1" dirty="0" smtClean="0">
                <a:solidFill>
                  <a:srgbClr val="CF4520"/>
                </a:solidFill>
                <a:latin typeface="Montserrat"/>
              </a:rPr>
              <a:t>750</a:t>
            </a:r>
            <a:r>
              <a:rPr lang="ru-RU" sz="1800" dirty="0" smtClean="0">
                <a:solidFill>
                  <a:srgbClr val="0033A0"/>
                </a:solidFill>
                <a:latin typeface="Montserrat"/>
              </a:rPr>
              <a:t> </a:t>
            </a:r>
            <a:r>
              <a:rPr lang="ru-RU" sz="1800" dirty="0">
                <a:solidFill>
                  <a:srgbClr val="0033A0"/>
                </a:solidFill>
                <a:latin typeface="Montserrat"/>
              </a:rPr>
              <a:t>работодателей </a:t>
            </a:r>
            <a:r>
              <a:rPr lang="ru-RU" sz="1800" dirty="0" smtClean="0">
                <a:solidFill>
                  <a:srgbClr val="0033A0"/>
                </a:solidFill>
                <a:latin typeface="Montserrat"/>
              </a:rPr>
              <a:t>республики</a:t>
            </a:r>
            <a:endParaRPr lang="ru-RU" sz="1800" dirty="0">
              <a:solidFill>
                <a:srgbClr val="0033A0"/>
              </a:solidFill>
              <a:latin typeface="Montserrat"/>
            </a:endParaRPr>
          </a:p>
        </p:txBody>
      </p:sp>
      <p:sp>
        <p:nvSpPr>
          <p:cNvPr id="22" name="TextBox 21">
            <a:extLst>
              <a:ext uri="{FF2B5EF4-FFF2-40B4-BE49-F238E27FC236}"/>
            </a:extLst>
          </p:cNvPr>
          <p:cNvSpPr txBox="1"/>
          <p:nvPr/>
        </p:nvSpPr>
        <p:spPr>
          <a:xfrm>
            <a:off x="294463" y="3002967"/>
            <a:ext cx="7273651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33A0"/>
                </a:solidFill>
                <a:latin typeface="Montserrat"/>
              </a:rPr>
              <a:t>Анализ обратной связи от работодателей</a:t>
            </a:r>
            <a:r>
              <a:rPr lang="en-US" sz="1800" dirty="0">
                <a:solidFill>
                  <a:srgbClr val="0033A0"/>
                </a:solidFill>
                <a:latin typeface="Montserrat"/>
              </a:rPr>
              <a:t>:</a:t>
            </a:r>
            <a:endParaRPr lang="ru-RU" sz="1800" dirty="0">
              <a:solidFill>
                <a:srgbClr val="0033A0"/>
              </a:solidFill>
              <a:latin typeface="Montserrat"/>
            </a:endParaRPr>
          </a:p>
          <a:p>
            <a:pPr>
              <a:buFontTx/>
              <a:buBlip>
                <a:blip r:embed="rId15"/>
              </a:buBlip>
            </a:pPr>
            <a:r>
              <a:rPr lang="ru-RU" sz="2400" b="1" dirty="0" smtClean="0">
                <a:solidFill>
                  <a:srgbClr val="CF4520"/>
                </a:solidFill>
                <a:latin typeface="Montserrat"/>
              </a:rPr>
              <a:t>8</a:t>
            </a:r>
            <a:r>
              <a:rPr lang="en-US" sz="2400" b="1" dirty="0">
                <a:solidFill>
                  <a:srgbClr val="CF4520"/>
                </a:solidFill>
                <a:latin typeface="Montserrat"/>
              </a:rPr>
              <a:t>4</a:t>
            </a:r>
            <a:r>
              <a:rPr lang="ru-RU" sz="1800" b="1" dirty="0">
                <a:solidFill>
                  <a:srgbClr val="CF4520"/>
                </a:solidFill>
                <a:latin typeface="Montserrat"/>
              </a:rPr>
              <a:t>%</a:t>
            </a:r>
            <a:r>
              <a:rPr lang="ru-RU" sz="2400" b="1" dirty="0">
                <a:solidFill>
                  <a:srgbClr val="CF4520"/>
                </a:solidFill>
                <a:latin typeface="Montserrat"/>
              </a:rPr>
              <a:t> </a:t>
            </a:r>
            <a:r>
              <a:rPr lang="ru-RU" sz="1800" dirty="0">
                <a:solidFill>
                  <a:srgbClr val="0033A0"/>
                </a:solidFill>
                <a:latin typeface="Montserrat"/>
              </a:rPr>
              <a:t>– высокая оценка услуг ЦЗН</a:t>
            </a:r>
          </a:p>
          <a:p>
            <a:pPr>
              <a:buFontTx/>
              <a:buBlip>
                <a:blip r:embed="rId15"/>
              </a:buBlip>
            </a:pPr>
            <a:r>
              <a:rPr lang="ru-RU" sz="2400" b="1" dirty="0" smtClean="0">
                <a:solidFill>
                  <a:srgbClr val="CF4520"/>
                </a:solidFill>
                <a:latin typeface="Montserrat"/>
              </a:rPr>
              <a:t>88</a:t>
            </a:r>
            <a:r>
              <a:rPr lang="ru-RU" sz="1800" b="1" dirty="0">
                <a:solidFill>
                  <a:srgbClr val="CF4520"/>
                </a:solidFill>
                <a:latin typeface="Montserrat"/>
              </a:rPr>
              <a:t>%</a:t>
            </a:r>
            <a:r>
              <a:rPr lang="ru-RU" sz="2400" b="1" dirty="0">
                <a:solidFill>
                  <a:srgbClr val="CF4520"/>
                </a:solidFill>
                <a:latin typeface="Montserrat"/>
              </a:rPr>
              <a:t> </a:t>
            </a:r>
            <a:r>
              <a:rPr lang="ru-RU" sz="1800" dirty="0">
                <a:solidFill>
                  <a:srgbClr val="0033A0"/>
                </a:solidFill>
                <a:latin typeface="Montserrat"/>
              </a:rPr>
              <a:t>– степень решения вопроса при обращении в ЦЗН</a:t>
            </a:r>
          </a:p>
          <a:p>
            <a:pPr>
              <a:buFontTx/>
              <a:buBlip>
                <a:blip r:embed="rId15"/>
              </a:buBlip>
            </a:pPr>
            <a:r>
              <a:rPr lang="ru-RU" sz="2400" b="1" dirty="0">
                <a:solidFill>
                  <a:srgbClr val="CF4520"/>
                </a:solidFill>
                <a:latin typeface="Montserrat"/>
              </a:rPr>
              <a:t>9</a:t>
            </a:r>
            <a:r>
              <a:rPr lang="en-US" sz="2400" b="1" dirty="0">
                <a:solidFill>
                  <a:srgbClr val="CF4520"/>
                </a:solidFill>
                <a:latin typeface="Montserrat"/>
              </a:rPr>
              <a:t>6</a:t>
            </a:r>
            <a:r>
              <a:rPr lang="ru-RU" sz="1800" b="1" dirty="0">
                <a:solidFill>
                  <a:srgbClr val="CF4520"/>
                </a:solidFill>
                <a:latin typeface="Montserrat"/>
              </a:rPr>
              <a:t>%</a:t>
            </a:r>
            <a:r>
              <a:rPr lang="ru-RU" sz="2400" dirty="0">
                <a:solidFill>
                  <a:srgbClr val="0033A0"/>
                </a:solidFill>
                <a:latin typeface="Montserrat"/>
              </a:rPr>
              <a:t> </a:t>
            </a:r>
            <a:r>
              <a:rPr lang="ru-RU" sz="1800" dirty="0">
                <a:solidFill>
                  <a:srgbClr val="0033A0"/>
                </a:solidFill>
                <a:latin typeface="Montserrat"/>
              </a:rPr>
              <a:t>– рекомендовали бы коллегам обращение в ЦЗН</a:t>
            </a:r>
          </a:p>
        </p:txBody>
      </p:sp>
      <p:cxnSp>
        <p:nvCxnSpPr>
          <p:cNvPr id="84" name="Прямая соединительная линия 83"/>
          <p:cNvCxnSpPr>
            <a:cxnSpLocks/>
          </p:cNvCxnSpPr>
          <p:nvPr/>
        </p:nvCxnSpPr>
        <p:spPr>
          <a:xfrm>
            <a:off x="154379" y="4577691"/>
            <a:ext cx="7313099" cy="0"/>
          </a:xfrm>
          <a:prstGeom prst="line">
            <a:avLst/>
          </a:prstGeom>
          <a:ln w="6350"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>
            <a:cxnSpLocks/>
          </p:cNvCxnSpPr>
          <p:nvPr/>
        </p:nvCxnSpPr>
        <p:spPr>
          <a:xfrm>
            <a:off x="154379" y="3002967"/>
            <a:ext cx="0" cy="1574724"/>
          </a:xfrm>
          <a:prstGeom prst="line">
            <a:avLst/>
          </a:prstGeom>
          <a:ln w="6350"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70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сетка" hidden="1">
            <a:extLst>
              <a:ext uri="{FF2B5EF4-FFF2-40B4-BE49-F238E27FC236}">
                <a16:creationId xmlns:a16="http://schemas.microsoft.com/office/drawing/2014/main" xmlns="" id="{629CA93D-9679-4779-8DA4-58E14EFAC2CA}"/>
              </a:ext>
            </a:extLst>
          </p:cNvPr>
          <p:cNvGrpSpPr/>
          <p:nvPr/>
        </p:nvGrpSpPr>
        <p:grpSpPr>
          <a:xfrm>
            <a:off x="2449514" y="666750"/>
            <a:ext cx="12169775" cy="8359684"/>
            <a:chOff x="334963" y="260350"/>
            <a:chExt cx="11511597" cy="619125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xmlns="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xmlns="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xmlns="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xmlns="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3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A074DC0-9652-4A27-B26D-71D48D03795B}"/>
              </a:ext>
            </a:extLst>
          </p:cNvPr>
          <p:cNvSpPr txBox="1"/>
          <p:nvPr/>
        </p:nvSpPr>
        <p:spPr>
          <a:xfrm>
            <a:off x="832394" y="2485994"/>
            <a:ext cx="1103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Medium" panose="00000600000000000000" pitchFamily="2" charset="-52"/>
              </a:rPr>
              <a:t>01</a:t>
            </a:r>
          </a:p>
        </p:txBody>
      </p:sp>
      <p:pic>
        <p:nvPicPr>
          <p:cNvPr id="51" name="Рисунок 23">
            <a:extLst>
              <a:ext uri="{FF2B5EF4-FFF2-40B4-BE49-F238E27FC236}">
                <a16:creationId xmlns:a16="http://schemas.microsoft.com/office/drawing/2014/main" xmlns="" id="{CE4DA40D-78AB-4E70-B151-EF10E3DECDB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3958542"/>
            <a:ext cx="6577795" cy="5642658"/>
          </a:xfrm>
          <a:prstGeom prst="rect">
            <a:avLst/>
          </a:prstGeom>
          <a:ln w="0">
            <a:noFill/>
          </a:ln>
        </p:spPr>
      </p:pic>
      <p:grpSp>
        <p:nvGrpSpPr>
          <p:cNvPr id="7" name="Группа 6"/>
          <p:cNvGrpSpPr/>
          <p:nvPr/>
        </p:nvGrpSpPr>
        <p:grpSpPr>
          <a:xfrm>
            <a:off x="6627723" y="2426021"/>
            <a:ext cx="4415520" cy="2221825"/>
            <a:chOff x="6627723" y="2426021"/>
            <a:chExt cx="4415520" cy="2221825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6629243" y="2426021"/>
              <a:ext cx="4413999" cy="2221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33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7723" y="2743234"/>
              <a:ext cx="4415520" cy="1595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spc="-1" dirty="0">
                  <a:solidFill>
                    <a:srgbClr val="0033A0"/>
                  </a:solidFill>
                  <a:latin typeface="Montserrat" panose="00000500000000000000" pitchFamily="2" charset="-52"/>
                </a:rPr>
                <a:t>П</a:t>
              </a:r>
              <a: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ринять участие </a:t>
              </a:r>
            </a:p>
            <a:p>
              <a:pPr algn="ctr"/>
              <a: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в </a:t>
              </a:r>
              <a:r>
                <a:rPr lang="ru-RU" sz="2400" b="1" spc="-1" dirty="0">
                  <a:solidFill>
                    <a:srgbClr val="0033A0"/>
                  </a:solidFill>
                  <a:latin typeface="Montserrat" panose="00000500000000000000" pitchFamily="2" charset="-52"/>
                </a:rPr>
                <a:t>совершенствовании методики измерения </a:t>
              </a:r>
              <a:endParaRPr lang="ru-RU" sz="2400" b="1" spc="-1" dirty="0" smtClean="0">
                <a:solidFill>
                  <a:srgbClr val="0033A0"/>
                </a:solidFill>
                <a:latin typeface="Montserrat" panose="00000500000000000000" pitchFamily="2" charset="-52"/>
              </a:endParaRPr>
            </a:p>
            <a:p>
              <a:pPr algn="ctr"/>
              <a: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Индекса</a:t>
              </a:r>
              <a:endParaRPr lang="ru-RU" sz="2400" b="1" spc="-1" dirty="0">
                <a:solidFill>
                  <a:srgbClr val="0033A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2256130" y="2426021"/>
            <a:ext cx="4414001" cy="2221825"/>
            <a:chOff x="12256130" y="2426021"/>
            <a:chExt cx="4414001" cy="2221825"/>
          </a:xfrm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12256131" y="2426021"/>
              <a:ext cx="4413999" cy="2221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33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256130" y="2521901"/>
              <a:ext cx="4414001" cy="1938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spc="-1" dirty="0" err="1">
                  <a:solidFill>
                    <a:srgbClr val="0033A0"/>
                  </a:solidFill>
                  <a:latin typeface="Montserrat" panose="00000500000000000000" pitchFamily="2" charset="-52"/>
                </a:rPr>
                <a:t>П</a:t>
              </a:r>
              <a:r>
                <a:rPr lang="ru-RU" sz="2400" b="1" spc="-1" dirty="0" err="1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роактивно</a:t>
              </a:r>
              <a: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 </a:t>
              </a:r>
            </a:p>
            <a:p>
              <a:pPr algn="ctr"/>
              <a: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совершенствовать </a:t>
              </a:r>
              <a:b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</a:br>
              <a: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работу в </a:t>
              </a:r>
              <a:r>
                <a:rPr lang="ru-RU" sz="2400" b="1" spc="-1" dirty="0">
                  <a:solidFill>
                    <a:srgbClr val="0033A0"/>
                  </a:solidFill>
                  <a:latin typeface="Montserrat" panose="00000500000000000000" pitchFamily="2" charset="-52"/>
                </a:rPr>
                <a:t>соответствии </a:t>
              </a:r>
              <a:endParaRPr lang="ru-RU" sz="2400" b="1" spc="-1" dirty="0" smtClean="0">
                <a:solidFill>
                  <a:srgbClr val="0033A0"/>
                </a:solidFill>
                <a:latin typeface="Montserrat" panose="00000500000000000000" pitchFamily="2" charset="-52"/>
              </a:endParaRPr>
            </a:p>
            <a:p>
              <a:pPr algn="ctr"/>
              <a: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с </a:t>
              </a:r>
              <a:r>
                <a:rPr lang="ru-RU" sz="2400" b="1" spc="-1" dirty="0">
                  <a:solidFill>
                    <a:srgbClr val="0033A0"/>
                  </a:solidFill>
                  <a:latin typeface="Montserrat" panose="00000500000000000000" pitchFamily="2" charset="-52"/>
                </a:rPr>
                <a:t>показателями клиентоцентричности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643326" y="6073346"/>
            <a:ext cx="4463928" cy="2221825"/>
            <a:chOff x="6643326" y="6073346"/>
            <a:chExt cx="4463928" cy="2221825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6693255" y="6073346"/>
              <a:ext cx="4413999" cy="2221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33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643326" y="6355234"/>
              <a:ext cx="441399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spc="-1" dirty="0">
                  <a:solidFill>
                    <a:srgbClr val="0033A0"/>
                  </a:solidFill>
                  <a:latin typeface="Montserrat" panose="00000500000000000000" pitchFamily="2" charset="-52"/>
                </a:rPr>
                <a:t>П</a:t>
              </a:r>
              <a: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одчеркнуть </a:t>
              </a:r>
            </a:p>
            <a:p>
              <a:pPr algn="ctr"/>
              <a: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активную позицию </a:t>
              </a:r>
              <a:r>
                <a:rPr lang="ru-RU" sz="2400" b="1" spc="-1" dirty="0">
                  <a:solidFill>
                    <a:srgbClr val="0033A0"/>
                  </a:solidFill>
                  <a:latin typeface="Montserrat" panose="00000500000000000000" pitchFamily="2" charset="-52"/>
                </a:rPr>
                <a:t>региона </a:t>
              </a:r>
              <a: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на </a:t>
              </a:r>
              <a:r>
                <a:rPr lang="ru-RU" sz="2400" b="1" spc="-1" dirty="0">
                  <a:solidFill>
                    <a:srgbClr val="0033A0"/>
                  </a:solidFill>
                  <a:latin typeface="Montserrat" panose="00000500000000000000" pitchFamily="2" charset="-52"/>
                </a:rPr>
                <a:t>федеральном уровне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2256129" y="6073346"/>
            <a:ext cx="4414001" cy="2221825"/>
            <a:chOff x="12256129" y="6073346"/>
            <a:chExt cx="4414001" cy="2221825"/>
          </a:xfrm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12256131" y="6073346"/>
              <a:ext cx="4413999" cy="2221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33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2256129" y="6386364"/>
              <a:ext cx="4414001" cy="1595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spc="-1" dirty="0">
                  <a:solidFill>
                    <a:srgbClr val="0033A0"/>
                  </a:solidFill>
                  <a:latin typeface="Montserrat" panose="00000500000000000000" pitchFamily="2" charset="-52"/>
                </a:rPr>
                <a:t>О</a:t>
              </a:r>
              <a: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ценить </a:t>
              </a:r>
              <a:r>
                <a:rPr lang="ru-RU" sz="2400" b="1" spc="-1" dirty="0">
                  <a:solidFill>
                    <a:srgbClr val="0033A0"/>
                  </a:solidFill>
                  <a:latin typeface="Montserrat" panose="00000500000000000000" pitchFamily="2" charset="-52"/>
                </a:rPr>
                <a:t>уровень клиентоцентричности пилотных ЦЗН </a:t>
              </a:r>
              <a:endParaRPr lang="ru-RU" sz="2400" b="1" spc="-1" dirty="0" smtClean="0">
                <a:solidFill>
                  <a:srgbClr val="0033A0"/>
                </a:solidFill>
                <a:latin typeface="Montserrat" panose="00000500000000000000" pitchFamily="2" charset="-52"/>
              </a:endParaRPr>
            </a:p>
            <a:p>
              <a:pPr algn="ctr"/>
              <a:r>
                <a:rPr lang="ru-RU" sz="2400" b="1" spc="-1" dirty="0" smtClean="0">
                  <a:solidFill>
                    <a:srgbClr val="0033A0"/>
                  </a:solidFill>
                  <a:latin typeface="Montserrat" panose="00000500000000000000" pitchFamily="2" charset="-52"/>
                </a:rPr>
                <a:t>здесь </a:t>
              </a:r>
              <a:r>
                <a:rPr lang="ru-RU" sz="2400" b="1" spc="-1" dirty="0">
                  <a:solidFill>
                    <a:srgbClr val="0033A0"/>
                  </a:solidFill>
                  <a:latin typeface="Montserrat" panose="00000500000000000000" pitchFamily="2" charset="-52"/>
                </a:rPr>
                <a:t>и сейчас</a:t>
              </a:r>
            </a:p>
          </p:txBody>
        </p:sp>
      </p:grpSp>
      <p:sp>
        <p:nvSpPr>
          <p:cNvPr id="30" name="TextBox 38"/>
          <p:cNvSpPr/>
          <p:nvPr/>
        </p:nvSpPr>
        <p:spPr>
          <a:xfrm>
            <a:off x="399382" y="256001"/>
            <a:ext cx="14620875" cy="13424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107950" defTabSz="639763" eaLnBrk="0" hangingPunct="0">
              <a:lnSpc>
                <a:spcPct val="114000"/>
              </a:lnSpc>
            </a:pPr>
            <a:r>
              <a:rPr lang="ru-RU" sz="3200" b="1" dirty="0">
                <a:solidFill>
                  <a:srgbClr val="0033A0"/>
                </a:solidFill>
                <a:latin typeface="Montserrat"/>
                <a:cs typeface="Arial" charset="0"/>
              </a:rPr>
              <a:t>ПРЕИМУЩЕСТВА УЧАСТИЯ В ПРОЕКТЕ </a:t>
            </a:r>
            <a:r>
              <a:rPr lang="ru-RU" sz="3200" b="1" dirty="0" smtClean="0">
                <a:solidFill>
                  <a:srgbClr val="0033A0"/>
                </a:solidFill>
                <a:latin typeface="Montserrat"/>
                <a:cs typeface="Arial" charset="0"/>
              </a:rPr>
              <a:t>«</a:t>
            </a:r>
            <a:r>
              <a:rPr lang="ru-RU" sz="3200" b="1" dirty="0">
                <a:solidFill>
                  <a:srgbClr val="0033A0"/>
                </a:solidFill>
                <a:latin typeface="Montserrat"/>
                <a:cs typeface="Arial" charset="0"/>
              </a:rPr>
              <a:t>ПИЛОТНАЯ АПРОБАЦИЯ ИТ-МОДУЛЯ “ИНДЕКС КЛИЕНТОЦЕНТРИЧНОСТИ”» </a:t>
            </a:r>
          </a:p>
        </p:txBody>
      </p:sp>
    </p:spTree>
    <p:extLst>
      <p:ext uri="{BB962C8B-B14F-4D97-AF65-F5344CB8AC3E}">
        <p14:creationId xmlns:p14="http://schemas.microsoft.com/office/powerpoint/2010/main" val="426392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3852</TotalTime>
  <Words>582</Words>
  <Application>Microsoft Office PowerPoint</Application>
  <PresentationFormat>Произвольный</PresentationFormat>
  <Paragraphs>172</Paragraphs>
  <Slides>11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Calibri</vt:lpstr>
      <vt:lpstr>DejaVu Sans</vt:lpstr>
      <vt:lpstr>Montserrat</vt:lpstr>
      <vt:lpstr>Montserrat </vt:lpstr>
      <vt:lpstr>Montserrat Medium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Александра Александровна Тихонова</dc:creator>
  <dc:description/>
  <cp:lastModifiedBy>Вершинина Ирина Владимировна</cp:lastModifiedBy>
  <cp:revision>262</cp:revision>
  <cp:lastPrinted>2022-08-05T16:50:40Z</cp:lastPrinted>
  <dcterms:created xsi:type="dcterms:W3CDTF">2022-02-02T17:42:51Z</dcterms:created>
  <dcterms:modified xsi:type="dcterms:W3CDTF">2023-03-14T15:31:12Z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5</vt:i4>
  </property>
</Properties>
</file>