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4"/>
  </p:notesMasterIdLst>
  <p:sldIdLst>
    <p:sldId id="256" r:id="rId2"/>
    <p:sldId id="302" r:id="rId3"/>
    <p:sldId id="301" r:id="rId4"/>
    <p:sldId id="303" r:id="rId5"/>
    <p:sldId id="304" r:id="rId6"/>
    <p:sldId id="305" r:id="rId7"/>
    <p:sldId id="306" r:id="rId8"/>
    <p:sldId id="307" r:id="rId9"/>
    <p:sldId id="308" r:id="rId10"/>
    <p:sldId id="310" r:id="rId11"/>
    <p:sldId id="311" r:id="rId12"/>
    <p:sldId id="298" r:id="rId13"/>
  </p:sldIdLst>
  <p:sldSz cx="9144000" cy="514826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4406E8-9600-5B23-982C-9A2DC79292CC}" v="3" dt="2019-10-08T08:57:26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714" y="138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Александровна Ильченко" userId="S::o.ilchenko@vcot.info::c35d51a5-d377-4548-940a-f10e255613ef" providerId="AD" clId="Web-{D24406E8-9600-5B23-982C-9A2DC79292CC}"/>
    <pc:docChg chg="modSld">
      <pc:chgData name="Ольга Александровна Ильченко" userId="S::o.ilchenko@vcot.info::c35d51a5-d377-4548-940a-f10e255613ef" providerId="AD" clId="Web-{D24406E8-9600-5B23-982C-9A2DC79292CC}" dt="2019-10-08T08:57:26.617" v="2" actId="14100"/>
      <pc:docMkLst>
        <pc:docMk/>
      </pc:docMkLst>
      <pc:sldChg chg="modSp">
        <pc:chgData name="Ольга Александровна Ильченко" userId="S::o.ilchenko@vcot.info::c35d51a5-d377-4548-940a-f10e255613ef" providerId="AD" clId="Web-{D24406E8-9600-5B23-982C-9A2DC79292CC}" dt="2019-10-08T08:57:26.617" v="2" actId="14100"/>
        <pc:sldMkLst>
          <pc:docMk/>
          <pc:sldMk cId="3640667991" sldId="258"/>
        </pc:sldMkLst>
        <pc:picChg chg="mod">
          <ac:chgData name="Ольга Александровна Ильченко" userId="S::o.ilchenko@vcot.info::c35d51a5-d377-4548-940a-f10e255613ef" providerId="AD" clId="Web-{D24406E8-9600-5B23-982C-9A2DC79292CC}" dt="2019-10-08T08:57:26.617" v="2" actId="14100"/>
          <ac:picMkLst>
            <pc:docMk/>
            <pc:sldMk cId="3640667991" sldId="258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2E3BD-731F-46A0-BE3D-2035AA28C73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14F03-9DC9-470C-9FCA-D5DE5DA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4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14F03-9DC9-470C-9FCA-D5DE5DA73D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2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9300"/>
            <a:ext cx="7772400" cy="1103540"/>
          </a:xfrm>
        </p:spPr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7350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5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977"/>
            <a:ext cx="3008313" cy="8723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9"/>
            <a:ext cx="5111750" cy="4393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7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3786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8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2"/>
            <a:ext cx="54864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9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78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2076"/>
            <a:ext cx="2057400" cy="3461968"/>
          </a:xfrm>
        </p:spPr>
        <p:txBody>
          <a:bodyPr vert="eaVert"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2076"/>
            <a:ext cx="6019800" cy="3461968"/>
          </a:xfrm>
        </p:spPr>
        <p:txBody>
          <a:bodyPr vert="eaVert"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5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1" descr="1-02.jpg">
            <a:extLst>
              <a:ext uri="{FF2B5EF4-FFF2-40B4-BE49-F238E27FC236}">
                <a16:creationId xmlns:a16="http://schemas.microsoft.com/office/drawing/2014/main" id="{35433571-81BF-44D3-8105-C9A28D5AD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008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20362"/>
            <a:ext cx="8229600" cy="858044"/>
          </a:xfrm>
        </p:spPr>
        <p:txBody>
          <a:bodyPr/>
          <a:lstStyle>
            <a:lvl1pPr algn="l">
              <a:defRPr>
                <a:latin typeface="Play" panose="020B0000000000000000" pitchFamily="34" charset="0"/>
              </a:defRPr>
            </a:lvl1pPr>
          </a:lstStyle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1264"/>
            <a:ext cx="8229600" cy="3397615"/>
          </a:xfrm>
        </p:spPr>
        <p:txBody>
          <a:bodyPr/>
          <a:lstStyle>
            <a:lvl1pPr>
              <a:defRPr>
                <a:latin typeface="Play" panose="020B0000000000000000" pitchFamily="34" charset="0"/>
              </a:defRPr>
            </a:lvl1pPr>
            <a:lvl2pPr>
              <a:defRPr>
                <a:latin typeface="Play" panose="020B0000000000000000" pitchFamily="34" charset="0"/>
              </a:defRPr>
            </a:lvl2pPr>
            <a:lvl3pPr>
              <a:defRPr>
                <a:latin typeface="Play" panose="020B0000000000000000" pitchFamily="34" charset="0"/>
              </a:defRPr>
            </a:lvl3pPr>
            <a:lvl4pPr>
              <a:defRPr>
                <a:latin typeface="Play" panose="020B0000000000000000" pitchFamily="34" charset="0"/>
              </a:defRPr>
            </a:lvl4pPr>
            <a:lvl5pPr>
              <a:defRPr>
                <a:latin typeface="Play" panose="020B0000000000000000" pitchFamily="34" charset="0"/>
              </a:defRPr>
            </a:lvl5pPr>
          </a:lstStyle>
          <a:p>
            <a:pPr lvl="0"/>
            <a:r>
              <a:rPr lang="x-none" dirty="0"/>
              <a:t>Образец текста</a:t>
            </a:r>
          </a:p>
          <a:p>
            <a:pPr lvl="1"/>
            <a:r>
              <a:rPr lang="x-none" dirty="0"/>
              <a:t>Второй уровень</a:t>
            </a:r>
          </a:p>
          <a:p>
            <a:pPr lvl="2"/>
            <a:r>
              <a:rPr lang="x-none" dirty="0"/>
              <a:t>Третий уровень</a:t>
            </a:r>
          </a:p>
          <a:p>
            <a:pPr lvl="3"/>
            <a:r>
              <a:rPr lang="x-none" dirty="0"/>
              <a:t>Четвертый уровень</a:t>
            </a:r>
          </a:p>
          <a:p>
            <a:pPr lvl="4"/>
            <a:r>
              <a:rPr lang="x-none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C9632FFB-255D-1240-8629-9F952C338CD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D3ABEDCA-CED6-6145-9BB4-12290F8698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5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1" descr="1-02.jpg">
            <a:extLst>
              <a:ext uri="{FF2B5EF4-FFF2-40B4-BE49-F238E27FC236}">
                <a16:creationId xmlns:a16="http://schemas.microsoft.com/office/drawing/2014/main" id="{35433571-81BF-44D3-8105-C9A28D5AD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008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008742"/>
            <a:ext cx="8229600" cy="616857"/>
          </a:xfrm>
        </p:spPr>
        <p:txBody>
          <a:bodyPr>
            <a:normAutofit/>
          </a:bodyPr>
          <a:lstStyle>
            <a:lvl1pPr algn="l">
              <a:defRPr sz="3600">
                <a:latin typeface="Play" panose="020B0000000000000000" pitchFamily="34" charset="0"/>
              </a:defRPr>
            </a:lvl1pPr>
          </a:lstStyle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2973279"/>
          </a:xfrm>
        </p:spPr>
        <p:txBody>
          <a:bodyPr>
            <a:normAutofit/>
          </a:bodyPr>
          <a:lstStyle>
            <a:lvl1pPr>
              <a:defRPr sz="2800">
                <a:latin typeface="Play" panose="020B0000000000000000" pitchFamily="34" charset="0"/>
              </a:defRPr>
            </a:lvl1pPr>
            <a:lvl2pPr>
              <a:defRPr sz="2400">
                <a:latin typeface="Play" panose="020B0000000000000000" pitchFamily="34" charset="0"/>
              </a:defRPr>
            </a:lvl2pPr>
            <a:lvl3pPr>
              <a:defRPr sz="2000">
                <a:latin typeface="Play" panose="020B0000000000000000" pitchFamily="34" charset="0"/>
              </a:defRPr>
            </a:lvl3pPr>
            <a:lvl4pPr>
              <a:defRPr sz="1800">
                <a:latin typeface="Play" panose="020B0000000000000000" pitchFamily="34" charset="0"/>
              </a:defRPr>
            </a:lvl4pPr>
            <a:lvl5pPr>
              <a:defRPr sz="1800">
                <a:latin typeface="Play" panose="020B0000000000000000" pitchFamily="34" charset="0"/>
              </a:defRPr>
            </a:lvl5pPr>
          </a:lstStyle>
          <a:p>
            <a:pPr lvl="0"/>
            <a:r>
              <a:rPr lang="x-none" dirty="0"/>
              <a:t>Образец текста</a:t>
            </a:r>
          </a:p>
          <a:p>
            <a:pPr lvl="1"/>
            <a:r>
              <a:rPr lang="x-none" dirty="0"/>
              <a:t>Второй уровень</a:t>
            </a:r>
          </a:p>
          <a:p>
            <a:pPr lvl="2"/>
            <a:r>
              <a:rPr lang="x-none" dirty="0"/>
              <a:t>Третий уровень</a:t>
            </a:r>
          </a:p>
          <a:p>
            <a:pPr lvl="3"/>
            <a:r>
              <a:rPr lang="x-none" dirty="0"/>
              <a:t>Четвертый уровень</a:t>
            </a:r>
          </a:p>
          <a:p>
            <a:pPr lvl="4"/>
            <a:r>
              <a:rPr lang="x-none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C9632FFB-255D-1240-8629-9F952C338CD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D3ABEDCA-CED6-6145-9BB4-12290F8698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5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8237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3"/>
            <a:ext cx="7772400" cy="1126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0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46234"/>
            <a:ext cx="4038600" cy="2677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46234"/>
            <a:ext cx="4038600" cy="2677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0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9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2401"/>
            <a:ext cx="4041775" cy="4802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2669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8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6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2FFB-255D-1240-8629-9F952C338CD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9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" descr="1-03.jpg">
            <a:extLst>
              <a:ext uri="{FF2B5EF4-FFF2-40B4-BE49-F238E27FC236}">
                <a16:creationId xmlns:a16="http://schemas.microsoft.com/office/drawing/2014/main" id="{3AC4B88F-7D59-46F3-A8A0-7DDF90AA0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8263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2240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632FFB-255D-1240-8629-9F952C338CDF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2240"/>
            <a:ext cx="2895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47114" y="4762240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ABEDCA-CED6-6145-9BB4-12290F8698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6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1264"/>
            <a:ext cx="82296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71679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2FFB-255D-1240-8629-9F952C338CD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71679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71679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9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AA9D08-9245-4120-BC02-355B5CB8B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0"/>
          <a:stretch/>
        </p:blipFill>
        <p:spPr>
          <a:xfrm>
            <a:off x="0" y="0"/>
            <a:ext cx="9144001" cy="51482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7006" y="657172"/>
            <a:ext cx="4829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>
                <a:solidFill>
                  <a:srgbClr val="252422"/>
                </a:solidFill>
                <a:effectLst/>
                <a:latin typeface="Montserrat" panose="00000500000000000000" pitchFamily="2" charset="-52"/>
              </a:rPr>
              <a:t>Новации </a:t>
            </a:r>
            <a:r>
              <a:rPr lang="ru-RU" sz="2000" b="1" dirty="0">
                <a:solidFill>
                  <a:srgbClr val="252422"/>
                </a:solidFill>
                <a:latin typeface="Montserrat" panose="00000500000000000000" pitchFamily="2" charset="-52"/>
              </a:rPr>
              <a:t>законопроекта в сфере </a:t>
            </a:r>
            <a:r>
              <a:rPr lang="ru-RU" sz="2000" b="1" i="0" dirty="0">
                <a:solidFill>
                  <a:srgbClr val="252422"/>
                </a:solidFill>
                <a:effectLst/>
                <a:latin typeface="Montserrat" panose="00000500000000000000" pitchFamily="2" charset="-52"/>
              </a:rPr>
              <a:t>регулирования содействия трудоустройству молодежи, в т.ч. обучающихся и выпускников</a:t>
            </a:r>
            <a:endParaRPr lang="ru-RU" sz="2000" b="1" dirty="0">
              <a:latin typeface="Play" panose="020B00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173" y="3824542"/>
            <a:ext cx="1507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is-IS" sz="1400" dirty="0">
                <a:solidFill>
                  <a:schemeClr val="accent5">
                    <a:lumMod val="75000"/>
                  </a:schemeClr>
                </a:solidFill>
                <a:latin typeface="Play" panose="020B0000000000000000" pitchFamily="34" charset="0"/>
              </a:rPr>
            </a:b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Play" panose="020B0000000000000000" pitchFamily="34" charset="0"/>
              </a:rPr>
              <a:t>Санкт-Петербург</a:t>
            </a:r>
            <a:r>
              <a:rPr lang="is-IS" sz="1400" b="1" dirty="0">
                <a:solidFill>
                  <a:schemeClr val="accent5">
                    <a:lumMod val="75000"/>
                  </a:schemeClr>
                </a:solidFill>
                <a:latin typeface="Play" panose="020B0000000000000000" pitchFamily="34" charset="0"/>
              </a:rPr>
              <a:t>,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Play" panose="020B0000000000000000" pitchFamily="34" charset="0"/>
            </a:endParaRP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Play" panose="020B0000000000000000" pitchFamily="34" charset="0"/>
              </a:rPr>
              <a:t>16 марта </a:t>
            </a:r>
            <a:r>
              <a:rPr lang="is-IS" sz="1400" b="1" dirty="0">
                <a:solidFill>
                  <a:schemeClr val="accent5">
                    <a:lumMod val="75000"/>
                  </a:schemeClr>
                </a:solidFill>
                <a:latin typeface="Play" panose="020B0000000000000000" pitchFamily="34" charset="0"/>
              </a:rPr>
              <a:t>20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Play" panose="020B0000000000000000" pitchFamily="34" charset="0"/>
              </a:rPr>
              <a:t>23 г.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66" y="422066"/>
            <a:ext cx="1371600" cy="197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8F03A-3CBD-484D-872B-A1158FE9D83E}"/>
              </a:ext>
            </a:extLst>
          </p:cNvPr>
          <p:cNvSpPr txBox="1"/>
          <p:nvPr/>
        </p:nvSpPr>
        <p:spPr>
          <a:xfrm>
            <a:off x="223173" y="2587579"/>
            <a:ext cx="27454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Play" panose="020B0000000000000000" pitchFamily="34" charset="0"/>
              </a:rPr>
              <a:t>Забелина О.В., </a:t>
            </a:r>
          </a:p>
          <a:p>
            <a:r>
              <a:rPr lang="ru-RU" sz="1400" i="1" dirty="0"/>
              <a:t>д.э.н., профессор,</a:t>
            </a:r>
          </a:p>
          <a:p>
            <a:r>
              <a:rPr lang="ru-RU" sz="1400" i="1" dirty="0"/>
              <a:t>начальник отдела рынка труда</a:t>
            </a:r>
          </a:p>
          <a:p>
            <a:r>
              <a:rPr lang="ru-RU" sz="1400" i="1" dirty="0"/>
              <a:t>ФГБУ «ВНИИ труда» Минтруда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286863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76FDF-3079-4985-9B3C-C28B0C08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Статья 50. Содействие трудоустройству граждан, обучающихся в</a:t>
            </a:r>
            <a:br>
              <a:rPr lang="ru-RU" sz="1800" b="1" dirty="0"/>
            </a:br>
            <a:r>
              <a:rPr lang="ru-RU" sz="1800" b="1" dirty="0"/>
              <a:t> организациях, осуществляющих образовательную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C3E10A-0B79-4A02-BB6D-B1CC0D21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94" y="1201264"/>
            <a:ext cx="8922124" cy="370691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ГСЗН на условиях и в порядке, установленных законодательством о занятости населения, осуществляет:</a:t>
            </a:r>
          </a:p>
          <a:p>
            <a:pPr algn="just"/>
            <a:r>
              <a:rPr lang="ru-RU" sz="49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обучающихся 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основах социально-трудового законодательства, о положении на рынке труда, о мероприятиях государственной политики в сфере занятости населения;</a:t>
            </a:r>
          </a:p>
          <a:p>
            <a:pPr algn="just"/>
            <a:r>
              <a:rPr lang="ru-RU" sz="49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организацию профессиональной ориентации, подбор подходящей работы обучающимся, содействие предпринимательству и самозанятости, социальной адаптации на рабочем месте, организацию ярмарок вакансий и учебных рабочих мест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организации практической подготовки обучающихся путем </a:t>
            </a:r>
            <a:r>
              <a:rPr lang="ru-RU" sz="49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работодателей, создающих временные рабочие места для приобретения ими практического опыта;</a:t>
            </a:r>
          </a:p>
          <a:p>
            <a:pPr algn="just"/>
            <a:r>
              <a:rPr lang="ru-RU" sz="49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и реализацию мер государственной поддержки обучающихся и работодателей, осуществляющих трудоустройство и практическую подготовку обучающихся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мероприятия, предусмотренные Законом о занятости, нормативными правовыми актами Российской Федерации, субъектов Российской Федерации в сфере занятости населения.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71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6904B-16FB-49A0-A632-E0BE185C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51. Мониторинг трудоустройства выпускников организаций, осуществляющих образовательную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C57FF0-41E4-4E40-AF04-5E728402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35" y="1089212"/>
            <a:ext cx="8505265" cy="350966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целях формирования сводной информации о трудоустройстве выпускников ведется 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трудоустройства выпускников организаций, осуществляющих образовательную деятельность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Ведение мониторинга трудоустройства выпускников организаций, осуществляющих образовательную деятельность, производится 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Рострудом, в установленном им порядке с использованием функционала единой цифровой платформы. </a:t>
            </a:r>
          </a:p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информация о трудоустройстве выпускников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образовательную деятельность,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размещается в открытом доступе в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информационно-телекоммуникационной 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«Интернет»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и с периодичностью, установленными Минтрудом России.</a:t>
            </a:r>
          </a:p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 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информация о трудоустройстве выпускников учитывается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государственной власти и местного самоуправления, осуществляющими функции и полномочия учредителей организаций, осуществляющих образовательную деятельность, </a:t>
            </a:r>
            <a:r>
              <a:rPr lang="ru-RU" sz="3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эффективности их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161782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684A-5B45-4151-9A3A-83F3D47B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/>
              <a:t>Приглашаю к обсуждению новаций </a:t>
            </a:r>
            <a:br>
              <a:rPr lang="ru-RU" sz="2400" b="1" i="1" dirty="0"/>
            </a:br>
            <a:r>
              <a:rPr lang="ru-RU" sz="2400" b="1" i="1" dirty="0"/>
              <a:t>законопроекта о занятости!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1247-ADE6-476C-985D-4E2AD01A9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1264"/>
            <a:ext cx="8229600" cy="33572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/>
              <a:t>Контакты:</a:t>
            </a:r>
          </a:p>
          <a:p>
            <a:pPr marL="0" indent="0">
              <a:buNone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ЗАБЕЛИНА ОЛЬГА ВИКТОРОВНА</a:t>
            </a:r>
          </a:p>
          <a:p>
            <a:pPr marL="0" indent="0">
              <a:buNone/>
            </a:pPr>
            <a:r>
              <a:rPr lang="en-US" sz="2400" i="1" dirty="0"/>
              <a:t>Zabelina_OV@vcot.info</a:t>
            </a:r>
          </a:p>
          <a:p>
            <a:pPr marL="0" indent="0">
              <a:buNone/>
            </a:pPr>
            <a:r>
              <a:rPr lang="ru-RU" sz="2400" b="1" i="1" dirty="0"/>
              <a:t>«ВНИИ труда» Минтруда России,</a:t>
            </a:r>
          </a:p>
          <a:p>
            <a:pPr marL="0" indent="0">
              <a:buNone/>
            </a:pPr>
            <a:r>
              <a:rPr lang="ru-RU" sz="2400" b="1" i="1" dirty="0"/>
              <a:t>Отдел рынка труда Центра изучения трудовых отношений и рынка труда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8(495)917-75-59</a:t>
            </a:r>
          </a:p>
        </p:txBody>
      </p:sp>
    </p:spTree>
    <p:extLst>
      <p:ext uri="{BB962C8B-B14F-4D97-AF65-F5344CB8AC3E}">
        <p14:creationId xmlns:p14="http://schemas.microsoft.com/office/powerpoint/2010/main" val="399255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34332-97C8-41E5-BB37-DA18C637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КАК ОБЪЕКТ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ПОЛИТИКИ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(МОЛОДЕЖНАЯ ПОЛИТИКА И ПОЛИТИКА ЗАНЯТОСТИ МОЛОДЕЖИ)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03A597-5DF2-46FE-8CD4-C362228A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29" y="1201264"/>
            <a:ext cx="8673353" cy="33976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молодежной политике в Российской Федерации» - Федеральный закон от 30 декабря 2020 г. № 489-ФЗ :</a:t>
            </a: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	Молодежь, молодые граждане - социально-демографическая группа лиц в возрасте от 14 до 35 лет включительно, имеющих гражданство Российской Федерации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«Долгосрочная программа содействия занятости молодежи на период до 2030 года» (утверждена Распоряжением Правительства России от 14 декабря 2021 г. № 3581-р) </a:t>
            </a:r>
          </a:p>
          <a:p>
            <a:pPr marL="0" indent="0"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Молодежь представляет собой социально-демографическую группу от 14 до 35 лет, выделяемую на основе возрастных особенностей, социального положения и характеризующуюся специфическими интересами и ценностями. </a:t>
            </a:r>
            <a:endParaRPr lang="en-US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3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3CB422-6DC1-41B1-BB2A-AB5D6B2998D6}"/>
              </a:ext>
            </a:extLst>
          </p:cNvPr>
          <p:cNvSpPr txBox="1"/>
          <p:nvPr/>
        </p:nvSpPr>
        <p:spPr>
          <a:xfrm>
            <a:off x="336175" y="262218"/>
            <a:ext cx="8599395" cy="429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ЗАНЯТОСТИ МОЛОДЕЖИ В РОССИЙСКОЙ ФЕДЕРАЦИИ РЕАЛИЗУЕТСЯ НА ОСНОВЕ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доступной профессиональной ориентации;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гарантированного общего и профессионального образования и профессиональной подготовки, направленных на приобретение востребованных навыков;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достойных рабочих мест для молодежи и временных рабочих мест для приобретения практического опыта;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комплекса мер по содействию трудоустройству молодежи, развитию молодежного предпринимательства и самозанятости;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государственной политики в сфере труда, защищающей права молодых людей;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мотивации работодателей по трудоустройству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195592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84B09-273C-4084-BCBA-338544DE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3" y="120362"/>
            <a:ext cx="8888506" cy="85804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Новация 1.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Главу 4 – «Мероприятия государственной политики в сфере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 населения» -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22 «Содействие занятости молодежи»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(реализация органами СЗН дополнительных мероприятий в отношении молодежи и оценка эффективности этой деятельности)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09C0B-A281-4E74-A7AD-BB72347C6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7" y="1201264"/>
            <a:ext cx="8841441" cy="38266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600" b="1" dirty="0"/>
              <a:t>Статья 14 - </a:t>
            </a:r>
            <a:r>
              <a:rPr lang="ru-RU" sz="1600" b="1" i="1" dirty="0"/>
              <a:t>Государство осуществляет в интересах граждан и работодателей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основные и дополнительные мероприятия государственной политики в сфере занятости населения.</a:t>
            </a:r>
          </a:p>
          <a:p>
            <a:pPr marL="0" indent="0" algn="just">
              <a:buNone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К дополнительным мероприятиям государственной политики в сфере занятости</a:t>
            </a:r>
            <a:r>
              <a:rPr lang="ru-RU" sz="1600" b="1" i="1" dirty="0"/>
              <a:t> относятся мероприятия, в том числе направленные на:</a:t>
            </a:r>
          </a:p>
          <a:p>
            <a:pPr marL="0" indent="0" algn="just">
              <a:buNone/>
            </a:pPr>
            <a:r>
              <a:rPr lang="ru-RU" sz="1600" b="1" i="1" dirty="0"/>
              <a:t>1) содействие занятости граждан, особо нуждающихся в социальной защите в соответствии с нормативным правовым актом субъекта Российской Федерации и испытывающих трудности в поиске работы, в том числе граждан, находящихся под риском увольнения;</a:t>
            </a:r>
          </a:p>
          <a:p>
            <a:pPr marL="0" indent="0" algn="just">
              <a:buNone/>
            </a:pPr>
            <a:r>
              <a:rPr lang="ru-RU" sz="1600" b="1" i="1" dirty="0"/>
              <a:t>2) создание условий для совмещения незанятыми многодетными родителями, родителями, усыновителями, опекунами (попечителями), воспитывающими детей-инвалидов, обязанностей по воспитанию детей с трудовой деятельностью;</a:t>
            </a:r>
          </a:p>
          <a:p>
            <a:pPr marL="0" indent="0" algn="just">
              <a:buNone/>
            </a:pPr>
            <a:r>
              <a:rPr lang="ru-RU" sz="1600" b="1" i="1" dirty="0"/>
              <a:t>3) поощрение работодателей, сохраняющих действующие и создающих новые рабочие места, прежде всего для граждан, испытывающих трудности в поиске работы; </a:t>
            </a:r>
          </a:p>
          <a:p>
            <a:pPr marL="0" indent="0" algn="just">
              <a:buNone/>
            </a:pPr>
            <a:r>
              <a:rPr lang="ru-RU" sz="1600" b="1" i="1" dirty="0"/>
              <a:t>4) содействие работодателям в создания специальных рабочих мест; </a:t>
            </a:r>
          </a:p>
          <a:p>
            <a:pPr marL="0" indent="0" algn="just">
              <a:buNone/>
            </a:pPr>
            <a:r>
              <a:rPr lang="ru-RU" sz="1600" b="1" i="1" dirty="0"/>
              <a:t>5) содействие работодателям в реализации мероприятий по обеспечению занятости работников, находящихся под риском увольнения;</a:t>
            </a:r>
          </a:p>
          <a:p>
            <a:pPr marL="0" indent="0" algn="just">
              <a:buNone/>
            </a:pPr>
            <a:r>
              <a:rPr lang="ru-RU" sz="1600" b="1" i="1" dirty="0"/>
              <a:t>6) организацию прохождения профессионального обучения и дополнительного профессионального образования работников, находящихся под риском увольнения, граждан, относящихся к молодежи в соответствии с законодательством о молодежной политике (далее также – молодежь), иных категорий граждан;</a:t>
            </a:r>
          </a:p>
          <a:p>
            <a:pPr marL="0" indent="0" algn="just">
              <a:buNone/>
            </a:pPr>
            <a:r>
              <a:rPr lang="ru-RU" sz="1600" b="1" i="1" dirty="0"/>
              <a:t>7) содействие занятости  гражданам, которые окончили прохождение  военной службы по мобилизации или военной службы по контракту, заключенному в соответствии с пунктом 7 статьи 38 Федерального закона от 28 марта 1998 года № 53-ФЗ «О воинской обязанности и военной службе», либо у которых прекратилось действие заключенного ими контракта о добровольном содействии в выполнении задач, возложенных на Вооруженные Силы Российской Федерации, а также гражданам, относящимся к членам их семьи в соответствии с пунктом 5 статьи 2 Федерального закона от 27.05.1998 года № 76-ФЗ «О статусе военнослужащих».</a:t>
            </a:r>
          </a:p>
          <a:p>
            <a:pPr marL="0" indent="0">
              <a:buNone/>
            </a:pPr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7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CBA5B-A9E6-45CF-A12D-1EDBC112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" y="100192"/>
            <a:ext cx="8969188" cy="858044"/>
          </a:xfrm>
        </p:spPr>
        <p:txBody>
          <a:bodyPr>
            <a:normAutofit/>
          </a:bodyPr>
          <a:lstStyle/>
          <a:p>
            <a:r>
              <a:rPr lang="ru-RU" sz="2400" b="1" dirty="0"/>
              <a:t>Статья 22. Содействие занятости молодежи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6D85C3-8B69-4A1F-B6C5-79475A8D8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06" y="1095935"/>
            <a:ext cx="8969188" cy="39521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700" b="1" dirty="0"/>
              <a:t>1.В целях создания условий для реализации профессионального, трудового и предпринимательского потенциала граждан, относящихся к молодежи, </a:t>
            </a:r>
            <a:r>
              <a:rPr lang="ru-RU" sz="1700" b="1" i="1" dirty="0">
                <a:solidFill>
                  <a:schemeClr val="tx2">
                    <a:lumMod val="75000"/>
                  </a:schemeClr>
                </a:solidFill>
              </a:rPr>
              <a:t>органы службы занятости осуществляют дополнительные мероприятия государственной политики в сфере занятости населения в отношении указанной категории граждан. </a:t>
            </a:r>
          </a:p>
          <a:p>
            <a:pPr marL="0" indent="0" algn="just">
              <a:buNone/>
            </a:pPr>
            <a:r>
              <a:rPr lang="ru-RU" sz="1700" b="1" i="1" dirty="0">
                <a:solidFill>
                  <a:schemeClr val="tx2">
                    <a:lumMod val="75000"/>
                  </a:schemeClr>
                </a:solidFill>
              </a:rPr>
              <a:t>2. Правительство Российской Федерации устанавливает: </a:t>
            </a:r>
          </a:p>
          <a:p>
            <a:pPr marL="0" indent="0" algn="just">
              <a:buNone/>
            </a:pPr>
            <a:r>
              <a:rPr lang="ru-RU" sz="1700" b="1" dirty="0"/>
              <a:t>1) порядок предоставления мер финансовой поддержки работодателям, осуществляющим трудоустройство граждан, относящихся к молодежи;</a:t>
            </a:r>
          </a:p>
          <a:p>
            <a:pPr marL="0" indent="0" algn="just">
              <a:buNone/>
            </a:pPr>
            <a:r>
              <a:rPr lang="ru-RU" sz="1700" b="1" dirty="0"/>
              <a:t>2) порядок организации прохождения профессионального обучения и дополнительного профессионального образования отдельных категорий граждан, относящихся к молодежи;</a:t>
            </a:r>
          </a:p>
          <a:p>
            <a:pPr marL="0" indent="0" algn="just">
              <a:buNone/>
            </a:pPr>
            <a:r>
              <a:rPr lang="ru-RU" sz="1700" b="1" dirty="0"/>
              <a:t>3) меры поддержки граждан, относящихся к молодежи, при госрегистрации в качестве ИП, госрегистрации создаваемого юр. лица, госрегистрации крестьянского (фермерского) хозяйства, постановке на учет в качестве самозанятого. </a:t>
            </a:r>
          </a:p>
          <a:p>
            <a:pPr marL="0" indent="0" algn="just">
              <a:buNone/>
            </a:pPr>
            <a:r>
              <a:rPr lang="ru-RU" sz="1700" b="1" dirty="0"/>
              <a:t>3. Минтруд России </a:t>
            </a:r>
            <a:r>
              <a:rPr lang="ru-RU" sz="1700" b="1" i="1" dirty="0">
                <a:solidFill>
                  <a:schemeClr val="tx2">
                    <a:lumMod val="75000"/>
                  </a:schemeClr>
                </a:solidFill>
              </a:rPr>
              <a:t>осуществляет координацию деятельности, методическое обеспечение деятельности органов службы занятости, направленной на содействие занятости молодежи, а также установление показателей оценки эффективности деятельности органов службы занятости по содействию занятости молодежи.</a:t>
            </a:r>
          </a:p>
          <a:p>
            <a:pPr marL="0" indent="0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08136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6A57A-FC97-4F50-BE5C-1B220B68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" y="47065"/>
            <a:ext cx="8969189" cy="931341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Новация 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новую главу 8 «Формы и порядок участия работодателей и их объединений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и реализации государственной политики в сфере занятости населения» 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44 – «Взаимодействие органов службы занятости с работодателями»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(осуществление органами СЗН мероприятий в интересах работодателей)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900B2-DA60-4C42-AA7F-61641E847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" y="1136276"/>
            <a:ext cx="8969189" cy="34626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Согласно статье 44 органы СЗН осуществляют в интересах работодателей следующие мероприятия (связанные с молодежью):</a:t>
            </a:r>
          </a:p>
          <a:p>
            <a:pPr marL="0" indent="0">
              <a:buNone/>
            </a:pP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/>
              <a:t>организация ярмарок вакансий и учебных рабочих мест;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содействие в организации и проведении стажировок, в том числе обучающихся в образовательных организациях высшего образования и (или) профессиональных образовательных организациях;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стимулирование трудоустройства отдельных категорий граждан;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содействие </a:t>
            </a:r>
            <a:r>
              <a:rPr lang="ru-RU" sz="1800" b="1" dirty="0" err="1"/>
              <a:t>закрепляемости</a:t>
            </a:r>
            <a:r>
              <a:rPr lang="ru-RU" sz="1800" b="1" dirty="0"/>
              <a:t> молодых специалистов, включая оказание мер государственной поддержки при их трудоустройстве;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содействие в трудоустройстве граждан, испытывающих трудности в поиске работы, включая оказание мер государственной поддержки при их трудоустройстве;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содействие в составлении и распространении информации о свободных рабочих местах и вакантных должностях;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и проч.</a:t>
            </a:r>
          </a:p>
          <a:p>
            <a:pPr marL="0" indent="0">
              <a:buNone/>
            </a:pP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5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9C5D4-0664-4C4C-8DE5-F94CFA42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3" y="47065"/>
            <a:ext cx="8982635" cy="931341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Новация 3.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новой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10 – «Основы взаимодействия ГСЗН с органами государственной 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и органами местного самоуправления, осуществляющими полномочия в сфере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и организациями, осуществляющими образовательную деятельность»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02E1FF-38D1-4104-B0DF-EBA7A0C71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53" y="1201264"/>
            <a:ext cx="8901953" cy="37943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47 определяет основные направления этого взаимодействия:</a:t>
            </a:r>
          </a:p>
          <a:p>
            <a:pPr algn="just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прав граждан на профессиональную ориентацию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выбора сферы деятельности (профессии), трудоустройства, возможности прохождения профессионального обучения и получения дополнительного профессионального образования;</a:t>
            </a:r>
          </a:p>
          <a:p>
            <a:pPr algn="just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соответствия структуры и объема подготовки кадров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профессиям, специальностям, направлениям подготовки и научным специальностям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 рынка труда, в том числе кадровым потребностям инвестиционных проектов;</a:t>
            </a:r>
          </a:p>
          <a:p>
            <a:pPr algn="just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трудоустройству в свободное от учебы время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обучающихся в организациях, осуществляющих образовательную деятельность; </a:t>
            </a:r>
          </a:p>
          <a:p>
            <a:pPr algn="just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организации практической подготовки и стажировки обучающихся, организация стажировки и трудоустройства выпускников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высшего образования и профессиональных образовательных организаций; </a:t>
            </a:r>
          </a:p>
          <a:p>
            <a:pPr algn="just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ярмарок вакансий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организаций, осуществляющих образовательную деятельность;</a:t>
            </a:r>
          </a:p>
          <a:p>
            <a:pPr algn="just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трудоустройства выпускников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образовательную деятельность;</a:t>
            </a:r>
          </a:p>
          <a:p>
            <a:pPr algn="just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прохождения профессионального обучения и дополнительного профессионального образования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граждан.</a:t>
            </a:r>
          </a:p>
          <a:p>
            <a:pPr marL="0" indent="0">
              <a:buNone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26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65430-31F4-4638-AB21-F128233E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48 – Профессиональная ориентация граждан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CED5D-C257-43F9-B57B-6208C6B65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96" y="1476928"/>
            <a:ext cx="8545607" cy="33976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межведомственной координации мероприятий по профессиональной ориентации и согласованности действий участников профессиональной ориентации в субъекте Российской Федерации,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исполнительный орган субъекта Российской Федерации формирует межведомственную комиссию по реализации мероприятий профессиональной ориентации, возглавляемую руководителем исполнительного органа субъекта Российской Федерации, осуществляющего полномочия в сфере занятости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утверждает с учетом мнения соответствующей межведомственной комиссии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план мероприятий по профессиональной ориентации на территории субъекта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75606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5E944-0EA9-453B-8319-EBE50728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Участие органов власти, осуществляющих полномочия в сфере занятости населения, в установлении контрольных цифр приема на обучение за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бюджетных ассигнований соответствующих бюджетов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509CEC-640A-4643-9E85-262025FD5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47" y="1082488"/>
            <a:ext cx="8922124" cy="39454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1700" b="1" i="1" dirty="0">
                <a:solidFill>
                  <a:schemeClr val="tx2">
                    <a:lumMod val="75000"/>
                  </a:schemeClr>
                </a:solidFill>
              </a:rPr>
              <a:t>.Минтруд России, в порядке, установленном Правительством РФ, готовит заключение на общий объем контрольных цифр приема на обучение </a:t>
            </a:r>
            <a:r>
              <a:rPr lang="ru-RU" sz="1700" b="1" dirty="0"/>
              <a:t>по профессиям, специальностям, направлениям подготовки и научным специальностям </a:t>
            </a:r>
            <a:r>
              <a:rPr lang="ru-RU" sz="1700" b="1" i="1" dirty="0">
                <a:solidFill>
                  <a:schemeClr val="tx2">
                    <a:lumMod val="75000"/>
                  </a:schemeClr>
                </a:solidFill>
              </a:rPr>
              <a:t>за счет бюджетных ассигнований федерального бюджета</a:t>
            </a:r>
            <a:r>
              <a:rPr lang="ru-RU" sz="1700" b="1" i="1" dirty="0"/>
              <a:t> </a:t>
            </a:r>
            <a:r>
              <a:rPr lang="ru-RU" sz="1700" b="1" dirty="0"/>
              <a:t>до их утверждения </a:t>
            </a:r>
            <a:r>
              <a:rPr lang="ru-RU" sz="1700" b="1" dirty="0" err="1"/>
              <a:t>Минпросвещения</a:t>
            </a:r>
            <a:r>
              <a:rPr lang="ru-RU" sz="1700" b="1" dirty="0"/>
              <a:t> и Минобрнауки.</a:t>
            </a:r>
          </a:p>
          <a:p>
            <a:pPr marL="0" indent="0" algn="just">
              <a:buNone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1700" b="1" i="1" dirty="0">
                <a:solidFill>
                  <a:schemeClr val="tx2">
                    <a:lumMod val="75000"/>
                  </a:schemeClr>
                </a:solidFill>
              </a:rPr>
              <a:t>2.Минтруд России осуществляет согласование порядков проведения конкурсов по распределению контрольных цифр приема на обучение за счет бюджетных ассигнований федерального бюджета, в части, касающейся показателей деятельности образовательных организаций</a:t>
            </a:r>
            <a:r>
              <a:rPr lang="ru-RU" sz="1700" b="1" dirty="0"/>
              <a:t>, по результатам оценки которых принимается решение о распределении контрольных цифр приема.</a:t>
            </a:r>
          </a:p>
          <a:p>
            <a:pPr marL="0" indent="0" algn="just">
              <a:buNone/>
            </a:pPr>
            <a:r>
              <a:rPr lang="ru-RU" sz="1700" b="1" dirty="0"/>
              <a:t>	</a:t>
            </a:r>
            <a:r>
              <a:rPr lang="ru-RU" sz="1700" b="1" i="1" dirty="0"/>
              <a:t>3, 4. Аналогичный порядок – на уровне субъекта РФ по КЦП за счет средств бюджета региона и местных бюджетов.</a:t>
            </a:r>
          </a:p>
          <a:p>
            <a:pPr marL="0" indent="0" algn="just">
              <a:buNone/>
            </a:pPr>
            <a:r>
              <a:rPr lang="ru-RU" sz="1700" b="1" i="1" dirty="0"/>
              <a:t>	</a:t>
            </a:r>
            <a:r>
              <a:rPr lang="ru-RU" sz="1700" b="1" dirty="0"/>
              <a:t>5. При реализации перечисленных в статье полномочий </a:t>
            </a:r>
            <a:r>
              <a:rPr lang="ru-RU" sz="1700" b="1" i="1" dirty="0">
                <a:solidFill>
                  <a:schemeClr val="tx2">
                    <a:lumMod val="75000"/>
                  </a:schemeClr>
                </a:solidFill>
              </a:rPr>
              <a:t>Минтруд, а также исполнительный орган субъекта Российской Федерации, </a:t>
            </a:r>
            <a:r>
              <a:rPr lang="ru-RU" sz="1700" b="1" dirty="0"/>
              <a:t>осуществляющий полномочия в сфере занятости населения, осуществляют:</a:t>
            </a:r>
          </a:p>
          <a:p>
            <a:pPr marL="0" indent="0" algn="just">
              <a:buNone/>
            </a:pPr>
            <a:r>
              <a:rPr lang="ru-RU" sz="1700" b="1" i="1" dirty="0">
                <a:solidFill>
                  <a:schemeClr val="tx2">
                    <a:lumMod val="75000"/>
                  </a:schemeClr>
                </a:solidFill>
              </a:rPr>
              <a:t>1) оценку эффективности удовлетворения потребностей экономики в трудовых ресурсах, в том числе в рамках анализа данных о трудоустройстве выпускников организаций, осуществляющих образовательную деятельность;</a:t>
            </a:r>
          </a:p>
          <a:p>
            <a:pPr marL="0" indent="0" algn="just">
              <a:buNone/>
            </a:pPr>
            <a:r>
              <a:rPr lang="ru-RU" sz="1700" b="1" i="1" dirty="0">
                <a:solidFill>
                  <a:schemeClr val="tx2">
                    <a:lumMod val="75000"/>
                  </a:schemeClr>
                </a:solidFill>
              </a:rPr>
              <a:t>2) анализ структурных пропорций предложения и спроса на рынке труда;</a:t>
            </a:r>
          </a:p>
          <a:p>
            <a:pPr marL="0" indent="0" algn="just">
              <a:buNone/>
            </a:pPr>
            <a:r>
              <a:rPr lang="ru-RU" sz="1700" b="1" i="1" dirty="0">
                <a:solidFill>
                  <a:schemeClr val="tx2">
                    <a:lumMod val="75000"/>
                  </a:schemeClr>
                </a:solidFill>
              </a:rPr>
              <a:t>3) оценку сбалансированности потенциального предложения на рынке труда и спроса на рабочую силу.</a:t>
            </a:r>
          </a:p>
          <a:p>
            <a:pPr marL="0" indent="0" algn="just">
              <a:buNone/>
            </a:pPr>
            <a:endParaRPr lang="ru-RU" sz="17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>
              <a:buAutoNum type="arabicPeriod"/>
            </a:pPr>
            <a:endParaRPr lang="ru-RU" sz="1700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929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5">
      <a:dk1>
        <a:sysClr val="windowText" lastClr="000000"/>
      </a:dk1>
      <a:lt1>
        <a:sysClr val="window" lastClr="FFFFFF"/>
      </a:lt1>
      <a:dk2>
        <a:srgbClr val="00A79D"/>
      </a:dk2>
      <a:lt2>
        <a:srgbClr val="EEECE1"/>
      </a:lt2>
      <a:accent1>
        <a:srgbClr val="49AFC3"/>
      </a:accent1>
      <a:accent2>
        <a:srgbClr val="C0504D"/>
      </a:accent2>
      <a:accent3>
        <a:srgbClr val="00A79D"/>
      </a:accent3>
      <a:accent4>
        <a:srgbClr val="9C9EA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НИИ">
      <a:majorFont>
        <a:latin typeface="Play"/>
        <a:ea typeface=""/>
        <a:cs typeface=""/>
      </a:majorFont>
      <a:minorFont>
        <a:latin typeface="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1663</Words>
  <Application>Microsoft Office PowerPoint</Application>
  <PresentationFormat>Произвольный</PresentationFormat>
  <Paragraphs>87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Montserrat</vt:lpstr>
      <vt:lpstr>Play</vt:lpstr>
      <vt:lpstr>Times New Roman</vt:lpstr>
      <vt:lpstr>Wingdings</vt:lpstr>
      <vt:lpstr>Тема Office</vt:lpstr>
      <vt:lpstr>Презентация PowerPoint</vt:lpstr>
      <vt:lpstr>МОЛОДЕЖЬ КАК ОБЪЕКТ ГОСУДАРСТВЕННОЙ ПОЛИТИКИ (МОЛОДЕЖНАЯ ПОЛИТИКА И ПОЛИТИКА ЗАНЯТОСТИ МОЛОДЕЖИ)</vt:lpstr>
      <vt:lpstr>Презентация PowerPoint</vt:lpstr>
      <vt:lpstr>Новация 1.  Включение в Главу 4 – «Мероприятия государственной политики в сфере занятости населения» -статьи 22 «Содействие занятости молодежи» (реализация органами СЗН дополнительных мероприятий в отношении молодежи и оценка эффективности этой деятельности)</vt:lpstr>
      <vt:lpstr>Статья 22. Содействие занятости молодежи</vt:lpstr>
      <vt:lpstr>Новация 2.  Включение в новую главу 8 «Формы и порядок участия работодателей и их объединений в разработке и реализации государственной политики в сфере занятости населения»  статьи 44 – «Взаимодействие органов службы занятости с работодателями» (осуществление органами СЗН мероприятий в интересах работодателей)</vt:lpstr>
      <vt:lpstr>Новация 3.  Включение новой главы 10 – «Основы взаимодействия ГСЗН с органами государственной  власти и органами местного самоуправления, осуществляющими полномочия в сфере образования, и организациями, осуществляющими образовательную деятельность» </vt:lpstr>
      <vt:lpstr>Статья 48 – Профессиональная ориентация граждан</vt:lpstr>
      <vt:lpstr>     Статья 49. Участие органов власти, осуществляющих полномочия в сфере занятости населения, в установлении контрольных цифр приема на обучение за  счет бюджетных ассигнований соответствующих бюджетов  </vt:lpstr>
      <vt:lpstr>Статья 50. Содействие трудоустройству граждан, обучающихся в  организациях, осуществляющих образовательную деятельность</vt:lpstr>
      <vt:lpstr>Статья 51. Мониторинг трудоустройства выпускников организаций, осуществляющих образовательную деятельность</vt:lpstr>
      <vt:lpstr>Приглашаю к обсуждению новаций  законопроекта о занятости!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Гаряев</dc:creator>
  <cp:lastModifiedBy>Ольга Викторовна Забелина</cp:lastModifiedBy>
  <cp:revision>122</cp:revision>
  <dcterms:created xsi:type="dcterms:W3CDTF">2019-09-24T12:34:39Z</dcterms:created>
  <dcterms:modified xsi:type="dcterms:W3CDTF">2023-03-14T07:54:43Z</dcterms:modified>
</cp:coreProperties>
</file>