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95" r:id="rId3"/>
    <p:sldId id="309" r:id="rId4"/>
    <p:sldId id="311" r:id="rId5"/>
    <p:sldId id="308" r:id="rId6"/>
    <p:sldId id="302" r:id="rId7"/>
    <p:sldId id="324" r:id="rId8"/>
    <p:sldId id="317" r:id="rId9"/>
    <p:sldId id="318" r:id="rId10"/>
    <p:sldId id="319" r:id="rId11"/>
    <p:sldId id="320" r:id="rId12"/>
    <p:sldId id="323" r:id="rId13"/>
    <p:sldId id="321" r:id="rId14"/>
    <p:sldId id="304" r:id="rId15"/>
    <p:sldId id="316" r:id="rId16"/>
    <p:sldId id="293" r:id="rId17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520"/>
    <a:srgbClr val="DB4E15"/>
    <a:srgbClr val="69B3E7"/>
    <a:srgbClr val="0033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42" autoAdjust="0"/>
  </p:normalViewPr>
  <p:slideViewPr>
    <p:cSldViewPr>
      <p:cViewPr varScale="1">
        <p:scale>
          <a:sx n="88" d="100"/>
          <a:sy n="88" d="100"/>
        </p:scale>
        <p:origin x="-63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F6D3C-AF89-4AE9-A216-C140CCBCC41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2C6BC-6FDA-4028-ABA3-D95BC06E8590}">
      <dgm:prSet phldrT="[Текст]" phldr="1"/>
      <dgm:spPr>
        <a:solidFill>
          <a:schemeClr val="bg1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endParaRPr lang="ru-RU" dirty="0"/>
        </a:p>
      </dgm:t>
    </dgm:pt>
    <dgm:pt modelId="{60F32C36-B353-4DB2-AE27-1B0FB3060B18}" type="parTrans" cxnId="{76B31527-8ECA-4245-838A-966134765511}">
      <dgm:prSet/>
      <dgm:spPr/>
      <dgm:t>
        <a:bodyPr/>
        <a:lstStyle/>
        <a:p>
          <a:endParaRPr lang="ru-RU"/>
        </a:p>
      </dgm:t>
    </dgm:pt>
    <dgm:pt modelId="{4EE168E2-61E3-44BF-9643-283BBC872EE4}" type="sibTrans" cxnId="{76B31527-8ECA-4245-838A-966134765511}">
      <dgm:prSet/>
      <dgm:spPr/>
      <dgm:t>
        <a:bodyPr/>
        <a:lstStyle/>
        <a:p>
          <a:endParaRPr lang="ru-RU"/>
        </a:p>
      </dgm:t>
    </dgm:pt>
    <dgm:pt modelId="{2F47D83F-2F0A-4858-A48F-E79122C91CD4}" type="pres">
      <dgm:prSet presAssocID="{1DCF6D3C-AF89-4AE9-A216-C140CCBCC4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DBC35-BACB-4977-AB3A-3E7FFC543C35}" type="pres">
      <dgm:prSet presAssocID="{9CC2C6BC-6FDA-4028-ABA3-D95BC06E8590}" presName="comp" presStyleCnt="0"/>
      <dgm:spPr/>
    </dgm:pt>
    <dgm:pt modelId="{EF80230B-7D12-48AE-AC20-9F27C2617556}" type="pres">
      <dgm:prSet presAssocID="{9CC2C6BC-6FDA-4028-ABA3-D95BC06E8590}" presName="box" presStyleLbl="node1" presStyleIdx="0" presStyleCnt="1"/>
      <dgm:spPr/>
      <dgm:t>
        <a:bodyPr/>
        <a:lstStyle/>
        <a:p>
          <a:endParaRPr lang="ru-RU"/>
        </a:p>
      </dgm:t>
    </dgm:pt>
    <dgm:pt modelId="{31FAB5EA-2BAE-4BF0-BD01-5AB496F98195}" type="pres">
      <dgm:prSet presAssocID="{9CC2C6BC-6FDA-4028-ABA3-D95BC06E8590}" presName="img" presStyleLbl="fgImgPlace1" presStyleIdx="0" presStyleCnt="1"/>
      <dgm:spPr>
        <a:solidFill>
          <a:schemeClr val="bg1"/>
        </a:solidFill>
      </dgm:spPr>
    </dgm:pt>
    <dgm:pt modelId="{0CB137BC-2987-41B5-B8F7-57465B5EE8C6}" type="pres">
      <dgm:prSet presAssocID="{9CC2C6BC-6FDA-4028-ABA3-D95BC06E859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31527-8ECA-4245-838A-966134765511}" srcId="{1DCF6D3C-AF89-4AE9-A216-C140CCBCC416}" destId="{9CC2C6BC-6FDA-4028-ABA3-D95BC06E8590}" srcOrd="0" destOrd="0" parTransId="{60F32C36-B353-4DB2-AE27-1B0FB3060B18}" sibTransId="{4EE168E2-61E3-44BF-9643-283BBC872EE4}"/>
    <dgm:cxn modelId="{057CC439-5D72-4404-830B-7CD456DCC8EB}" type="presOf" srcId="{9CC2C6BC-6FDA-4028-ABA3-D95BC06E8590}" destId="{EF80230B-7D12-48AE-AC20-9F27C2617556}" srcOrd="0" destOrd="0" presId="urn:microsoft.com/office/officeart/2005/8/layout/vList4#1"/>
    <dgm:cxn modelId="{AA86FF63-0AA2-4FEE-9399-5580F2AF6809}" type="presOf" srcId="{1DCF6D3C-AF89-4AE9-A216-C140CCBCC416}" destId="{2F47D83F-2F0A-4858-A48F-E79122C91CD4}" srcOrd="0" destOrd="0" presId="urn:microsoft.com/office/officeart/2005/8/layout/vList4#1"/>
    <dgm:cxn modelId="{79BFE2DC-E21C-4A57-9EFD-BB4B148FA86E}" type="presOf" srcId="{9CC2C6BC-6FDA-4028-ABA3-D95BC06E8590}" destId="{0CB137BC-2987-41B5-B8F7-57465B5EE8C6}" srcOrd="1" destOrd="0" presId="urn:microsoft.com/office/officeart/2005/8/layout/vList4#1"/>
    <dgm:cxn modelId="{66887F74-1941-46AB-A027-F71FF9BBD223}" type="presParOf" srcId="{2F47D83F-2F0A-4858-A48F-E79122C91CD4}" destId="{F8EDBC35-BACB-4977-AB3A-3E7FFC543C35}" srcOrd="0" destOrd="0" presId="urn:microsoft.com/office/officeart/2005/8/layout/vList4#1"/>
    <dgm:cxn modelId="{48B9A248-D99A-4B3E-B070-67DA692EB1E1}" type="presParOf" srcId="{F8EDBC35-BACB-4977-AB3A-3E7FFC543C35}" destId="{EF80230B-7D12-48AE-AC20-9F27C2617556}" srcOrd="0" destOrd="0" presId="urn:microsoft.com/office/officeart/2005/8/layout/vList4#1"/>
    <dgm:cxn modelId="{3B5C27B9-A20C-4E51-8262-FD854E80F05F}" type="presParOf" srcId="{F8EDBC35-BACB-4977-AB3A-3E7FFC543C35}" destId="{31FAB5EA-2BAE-4BF0-BD01-5AB496F98195}" srcOrd="1" destOrd="0" presId="urn:microsoft.com/office/officeart/2005/8/layout/vList4#1"/>
    <dgm:cxn modelId="{81000D12-1186-4C01-A4C2-15D5B0138C34}" type="presParOf" srcId="{F8EDBC35-BACB-4977-AB3A-3E7FFC543C35}" destId="{0CB137BC-2987-41B5-B8F7-57465B5EE8C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F6D3C-AF89-4AE9-A216-C140CCBCC41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2C6BC-6FDA-4028-ABA3-D95BC06E8590}">
      <dgm:prSet phldrT="[Текст]" phldr="1"/>
      <dgm:spPr>
        <a:solidFill>
          <a:schemeClr val="bg1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endParaRPr lang="ru-RU" dirty="0"/>
        </a:p>
      </dgm:t>
    </dgm:pt>
    <dgm:pt modelId="{60F32C36-B353-4DB2-AE27-1B0FB3060B18}" type="parTrans" cxnId="{76B31527-8ECA-4245-838A-966134765511}">
      <dgm:prSet/>
      <dgm:spPr/>
      <dgm:t>
        <a:bodyPr/>
        <a:lstStyle/>
        <a:p>
          <a:endParaRPr lang="ru-RU"/>
        </a:p>
      </dgm:t>
    </dgm:pt>
    <dgm:pt modelId="{4EE168E2-61E3-44BF-9643-283BBC872EE4}" type="sibTrans" cxnId="{76B31527-8ECA-4245-838A-966134765511}">
      <dgm:prSet/>
      <dgm:spPr/>
      <dgm:t>
        <a:bodyPr/>
        <a:lstStyle/>
        <a:p>
          <a:endParaRPr lang="ru-RU"/>
        </a:p>
      </dgm:t>
    </dgm:pt>
    <dgm:pt modelId="{2F47D83F-2F0A-4858-A48F-E79122C91CD4}" type="pres">
      <dgm:prSet presAssocID="{1DCF6D3C-AF89-4AE9-A216-C140CCBCC4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DBC35-BACB-4977-AB3A-3E7FFC543C35}" type="pres">
      <dgm:prSet presAssocID="{9CC2C6BC-6FDA-4028-ABA3-D95BC06E8590}" presName="comp" presStyleCnt="0"/>
      <dgm:spPr/>
    </dgm:pt>
    <dgm:pt modelId="{EF80230B-7D12-48AE-AC20-9F27C2617556}" type="pres">
      <dgm:prSet presAssocID="{9CC2C6BC-6FDA-4028-ABA3-D95BC06E8590}" presName="box" presStyleLbl="node1" presStyleIdx="0" presStyleCnt="1" custLinFactNeighborY="9083"/>
      <dgm:spPr/>
      <dgm:t>
        <a:bodyPr/>
        <a:lstStyle/>
        <a:p>
          <a:endParaRPr lang="ru-RU"/>
        </a:p>
      </dgm:t>
    </dgm:pt>
    <dgm:pt modelId="{31FAB5EA-2BAE-4BF0-BD01-5AB496F98195}" type="pres">
      <dgm:prSet presAssocID="{9CC2C6BC-6FDA-4028-ABA3-D95BC06E8590}" presName="img" presStyleLbl="fgImgPlace1" presStyleIdx="0" presStyleCnt="1"/>
      <dgm:spPr>
        <a:solidFill>
          <a:schemeClr val="bg1"/>
        </a:solidFill>
      </dgm:spPr>
    </dgm:pt>
    <dgm:pt modelId="{0CB137BC-2987-41B5-B8F7-57465B5EE8C6}" type="pres">
      <dgm:prSet presAssocID="{9CC2C6BC-6FDA-4028-ABA3-D95BC06E859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31527-8ECA-4245-838A-966134765511}" srcId="{1DCF6D3C-AF89-4AE9-A216-C140CCBCC416}" destId="{9CC2C6BC-6FDA-4028-ABA3-D95BC06E8590}" srcOrd="0" destOrd="0" parTransId="{60F32C36-B353-4DB2-AE27-1B0FB3060B18}" sibTransId="{4EE168E2-61E3-44BF-9643-283BBC872EE4}"/>
    <dgm:cxn modelId="{8897FF34-2F99-4D46-A724-183AECB68B54}" type="presOf" srcId="{1DCF6D3C-AF89-4AE9-A216-C140CCBCC416}" destId="{2F47D83F-2F0A-4858-A48F-E79122C91CD4}" srcOrd="0" destOrd="0" presId="urn:microsoft.com/office/officeart/2005/8/layout/vList4#2"/>
    <dgm:cxn modelId="{10619382-4E23-4B2D-8E48-8439E0AE38D1}" type="presOf" srcId="{9CC2C6BC-6FDA-4028-ABA3-D95BC06E8590}" destId="{0CB137BC-2987-41B5-B8F7-57465B5EE8C6}" srcOrd="1" destOrd="0" presId="urn:microsoft.com/office/officeart/2005/8/layout/vList4#2"/>
    <dgm:cxn modelId="{238A0431-9F25-40F7-A2D2-D65140B53DE8}" type="presOf" srcId="{9CC2C6BC-6FDA-4028-ABA3-D95BC06E8590}" destId="{EF80230B-7D12-48AE-AC20-9F27C2617556}" srcOrd="0" destOrd="0" presId="urn:microsoft.com/office/officeart/2005/8/layout/vList4#2"/>
    <dgm:cxn modelId="{87B96A79-7ED7-4335-AEEF-265A36902554}" type="presParOf" srcId="{2F47D83F-2F0A-4858-A48F-E79122C91CD4}" destId="{F8EDBC35-BACB-4977-AB3A-3E7FFC543C35}" srcOrd="0" destOrd="0" presId="urn:microsoft.com/office/officeart/2005/8/layout/vList4#2"/>
    <dgm:cxn modelId="{B1BDF048-4F1F-4505-8299-3FA341E27C48}" type="presParOf" srcId="{F8EDBC35-BACB-4977-AB3A-3E7FFC543C35}" destId="{EF80230B-7D12-48AE-AC20-9F27C2617556}" srcOrd="0" destOrd="0" presId="urn:microsoft.com/office/officeart/2005/8/layout/vList4#2"/>
    <dgm:cxn modelId="{18C2AD08-5887-4B83-96B4-333E691BD871}" type="presParOf" srcId="{F8EDBC35-BACB-4977-AB3A-3E7FFC543C35}" destId="{31FAB5EA-2BAE-4BF0-BD01-5AB496F98195}" srcOrd="1" destOrd="0" presId="urn:microsoft.com/office/officeart/2005/8/layout/vList4#2"/>
    <dgm:cxn modelId="{B437903D-5825-4147-B491-830C92A1C1C5}" type="presParOf" srcId="{F8EDBC35-BACB-4977-AB3A-3E7FFC543C35}" destId="{0CB137BC-2987-41B5-B8F7-57465B5EE8C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0230B-7D12-48AE-AC20-9F27C2617556}">
      <dsp:nvSpPr>
        <dsp:cNvPr id="0" name=""/>
        <dsp:cNvSpPr/>
      </dsp:nvSpPr>
      <dsp:spPr>
        <a:xfrm>
          <a:off x="0" y="0"/>
          <a:ext cx="2376264" cy="7261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47866" y="0"/>
        <a:ext cx="1828397" cy="726136"/>
      </dsp:txXfrm>
    </dsp:sp>
    <dsp:sp modelId="{31FAB5EA-2BAE-4BF0-BD01-5AB496F98195}">
      <dsp:nvSpPr>
        <dsp:cNvPr id="0" name=""/>
        <dsp:cNvSpPr/>
      </dsp:nvSpPr>
      <dsp:spPr>
        <a:xfrm>
          <a:off x="72613" y="72613"/>
          <a:ext cx="475252" cy="5809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0230B-7D12-48AE-AC20-9F27C2617556}">
      <dsp:nvSpPr>
        <dsp:cNvPr id="0" name=""/>
        <dsp:cNvSpPr/>
      </dsp:nvSpPr>
      <dsp:spPr>
        <a:xfrm>
          <a:off x="0" y="0"/>
          <a:ext cx="2952328" cy="7261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663079" y="0"/>
        <a:ext cx="2289248" cy="726136"/>
      </dsp:txXfrm>
    </dsp:sp>
    <dsp:sp modelId="{31FAB5EA-2BAE-4BF0-BD01-5AB496F98195}">
      <dsp:nvSpPr>
        <dsp:cNvPr id="0" name=""/>
        <dsp:cNvSpPr/>
      </dsp:nvSpPr>
      <dsp:spPr>
        <a:xfrm>
          <a:off x="72613" y="72613"/>
          <a:ext cx="590465" cy="5809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2596" cy="49688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406" y="2"/>
            <a:ext cx="2971003" cy="496889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DB1BCD56-3DE3-4A41-98EA-9689C8812ED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7" y="4725193"/>
            <a:ext cx="5486400" cy="4476749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807"/>
            <a:ext cx="2972596" cy="496889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406" y="9448807"/>
            <a:ext cx="2971003" cy="496889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6A0B87E4-7FF1-48E3-8640-0635E73F9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03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87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таком инструменте как скрипты мы выясняем и потребности сотрудника и мотивируем его на работу к работодателю.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работы над скриптом звонка, нами было выделено 6 возможных траекторий разговора: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вакансия заинтересовала гражданина. Информация о соискателях направляется в соответствующие «якорные» центры занятости, и в дальнейшем кураторами, ответственными за взаимодействие с предприятиями ОПК, перенаправляется кадровые службы предприятий ОПК.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– соискателю требуется время подумать над предложением. В данном случае совершается повторный звонок.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– гражданин уже работает, в том числе на предприятии ОПК.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– вакансия не заинтересовала. Сотрудник уточняет причины отказа от предложенной вакансии.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– гражданину неудобно в настоящее время разговаривать. Сотрудник уточняет удобное для звонка время и перезванивает.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– гражданин отказывается от взаимодействия.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звонка фиксируется в аналитической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34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результаты работы?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4 месяца работы сотрудниками осуществлено свыше 30 тыс. звонков, удалось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дозвониться до более, чем 20 тысяч граждан.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орядка 10 процентов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заинтересовались предлагаемыми вакансиями. На рассмотрение работодателю направлено свыше 2 тысяч кандидатов. Трудоустроено 450 человек.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получили положительные отзывы от работодателей и граждан. Данная схема себя зарекомендовала.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 работы по «активному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прозвону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введена в KPI директоров центров занятости населения Свердловской области.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Вот смотрите – два инструмента, которые сейчас реально в новых условиях работают.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Ярмарка</a:t>
            </a:r>
            <a:r>
              <a:rPr lang="ru-RU" baseline="0" dirty="0" smtClean="0"/>
              <a:t> вакансий – локальный инструмент, а </a:t>
            </a:r>
            <a:r>
              <a:rPr lang="ru-RU" baseline="0" dirty="0" err="1" smtClean="0"/>
              <a:t>обзвон</a:t>
            </a:r>
            <a:r>
              <a:rPr lang="ru-RU" baseline="0" dirty="0" smtClean="0"/>
              <a:t> – глобальный и адресный инструмент, который стимулирует трудовую миграцию. Их сочетание дает синергетический эффект.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При </a:t>
            </a:r>
            <a:r>
              <a:rPr lang="ru-RU" baseline="0" dirty="0" err="1" smtClean="0"/>
              <a:t>обзвоне</a:t>
            </a:r>
            <a:r>
              <a:rPr lang="ru-RU" baseline="0" dirty="0" smtClean="0"/>
              <a:t> в настоящее время мы выбираем всех граждан, ранее состоящих на учете.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дальнейшем мы трансформируем механизм в стороны граждан и будем звонить только людям, которые  по результатам профилирования относятся к категориям А и Б, формируя по сути внятную кадровую базу соискателей.</a:t>
            </a:r>
          </a:p>
          <a:p>
            <a:r>
              <a:rPr lang="ru-RU" baseline="0" dirty="0" smtClean="0"/>
              <a:t>Фактически, что мы сейчас видим? Мы видим результаты экспресс-профилирования граждан, которые через обратную связь будут потом составлять нашу базу. </a:t>
            </a:r>
          </a:p>
          <a:p>
            <a:r>
              <a:rPr lang="ru-RU" baseline="0" dirty="0" smtClean="0"/>
              <a:t>Конечно мы сейчас создаем систему обучения телефонных операторов.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err="1" smtClean="0"/>
              <a:t>Справочно</a:t>
            </a:r>
            <a:r>
              <a:rPr lang="ru-RU" baseline="0" dirty="0" smtClean="0"/>
              <a:t>: </a:t>
            </a:r>
            <a:r>
              <a:rPr lang="ru-RU" dirty="0" smtClean="0"/>
              <a:t>Екатеринбургским центром занятости была сделана массовая рассылка информации о вакансиях предприятий ОПК.</a:t>
            </a:r>
            <a:r>
              <a:rPr lang="ru-RU" baseline="0" dirty="0" smtClean="0"/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Из </a:t>
            </a:r>
            <a:r>
              <a:rPr lang="ru-RU" dirty="0" smtClean="0"/>
              <a:t>рассылки 37 тысяч целевых уведомлений,</a:t>
            </a:r>
            <a:r>
              <a:rPr lang="ru-RU" baseline="0" dirty="0" smtClean="0"/>
              <a:t> 900 человек дали обратную связь, </a:t>
            </a:r>
            <a:r>
              <a:rPr lang="ru-RU" dirty="0" smtClean="0"/>
              <a:t>что их интересует работа на ОПК</a:t>
            </a:r>
            <a:r>
              <a:rPr lang="ru-RU" baseline="0" dirty="0" smtClean="0"/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</a:t>
            </a:r>
            <a:r>
              <a:rPr lang="ru-RU" dirty="0" smtClean="0"/>
              <a:t>роверенных трудоустройств 28 человек.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6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 работодатели к реформе службы занятости? Наш опыт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проактивности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показал, что не в полной мере.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Почему? Наверное потому, что бесплатно. Индивидуальную работу нельзя делать бесплатно.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трудность, с которой мы столкнулись – это неготовность работодателя оперативно рассматривать направленных нами кандидатов.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отличии от пробных проектов массового подбора,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-службы предприятие ОПК слишком долго назначают и проводят собеседования. Значительная доля времени – это ожидание согласования кандидата и оформление приема на работу.</a:t>
            </a:r>
          </a:p>
          <a:p>
            <a:r>
              <a:rPr lang="ru-RU" dirty="0" smtClean="0"/>
              <a:t>1 месяц безработный ждет трудоустройства при среднем</a:t>
            </a:r>
            <a:r>
              <a:rPr lang="ru-RU" baseline="0" dirty="0" smtClean="0"/>
              <a:t> периоде безработицы 4,3 месяца. То есть за счет более оперативного рассмотрения кандидатов, мы бы могли снизить среднюю продолжительность безработицы. </a:t>
            </a:r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Законодательство должно трансформироваться в направлении изменения степени ответственности работодателя перед СЗН.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07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00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завершении, коллеги, перед тем как передать слово Ирина</a:t>
            </a:r>
            <a:r>
              <a:rPr lang="ru-RU" baseline="0" dirty="0" smtClean="0"/>
              <a:t> Павловне </a:t>
            </a:r>
            <a:r>
              <a:rPr lang="ru-RU" baseline="0" dirty="0" err="1" smtClean="0"/>
              <a:t>Варнаской</a:t>
            </a:r>
            <a:r>
              <a:rPr lang="ru-RU" baseline="0" dirty="0" smtClean="0"/>
              <a:t>, я хочу сказать следующее.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Вот из 450 граждан, трудоустроенных после </a:t>
            </a:r>
            <a:r>
              <a:rPr lang="ru-RU" baseline="0" dirty="0" err="1" smtClean="0"/>
              <a:t>обзвона</a:t>
            </a:r>
            <a:r>
              <a:rPr lang="ru-RU" baseline="0" dirty="0" smtClean="0"/>
              <a:t>, мы поняли, что переехало 25, в том числе 9 ежедневно ездят для работы в другую территорию. </a:t>
            </a:r>
          </a:p>
          <a:p>
            <a:r>
              <a:rPr lang="ru-RU" baseline="0" dirty="0" smtClean="0"/>
              <a:t>Спасибо Минтруду за механизм, предусмотренный 362 постановлением Правительства, стимулирующий миграцию для работы на предприятиях ОПК.</a:t>
            </a:r>
          </a:p>
          <a:p>
            <a:r>
              <a:rPr lang="ru-RU" baseline="0" dirty="0" smtClean="0"/>
              <a:t>Ситуация для нас выглядит так. Из Ставрополья к нам не поедут ибо холодно, а из Ижевская никто не отпустит. </a:t>
            </a:r>
          </a:p>
          <a:p>
            <a:r>
              <a:rPr lang="ru-RU" baseline="0" dirty="0" smtClean="0"/>
              <a:t>Но в сложившихся кластерах мы может стимулировать трансграничную миграцию.</a:t>
            </a:r>
          </a:p>
          <a:p>
            <a:r>
              <a:rPr lang="ru-RU" baseline="0" dirty="0" smtClean="0"/>
              <a:t>Поэтому наша модель миграции, которую необходимо стимулировать, следующая: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миграции на «короткое плечо» - 60-200 километров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компенсация гражданину </a:t>
            </a:r>
            <a:r>
              <a:rPr lang="ru-RU" sz="1200" dirty="0" smtClean="0"/>
              <a:t>проезда и провоза имущества, единовременная выплата на жилищное обустройство, оплата найма жилья на период не более 6 месяцев,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Субсидирование работодателям затрат на обучение приехавших работников.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предприятий, выполняющих ГОЗ, получение такой субсидии может повлечь исключение ее размера из состава принимаемых расходов Заказчиком, что означает снижение базы для расчета прибыли и цены контракта.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24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12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численности населения область занимает 5 место среди регионов, по площади – 17. Протяжённость области с севера на юг 660 км, с запада на восток 560 км.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Государственные услуги в области содействия занятости оказываются 41 государственным казенным учреждением службы занятости населения Свердловской области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области расположено 17 моногородов, доля численности населения которых составляет около 30% от общей численности населения по области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локальных рынках труда наблюдается значительная дифференциация в уровнях занятости населения и оплате труда, что связано с неоднородностью территорий по социально-экономическому развитию.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Трудоустройство безработных граждан в ряде территорий проблематично по причине отсутствия вакантных рабочих мест. Среднемесячная заработная плата по заявляемым вакансиям гораздо ниже среднемесячной заработной платы работников организаций.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для обеспечения нормативов доступности государственных услуг в области содействия занятости населения осуществляется распределение целевых показателей по территориям исходя из прогнозной численности: признанных безработными и обратившихся за содействием в поиске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Крупные субъекты Российской Федерации с неоднородным рынком труда должны иметь возможность применять «гибкие настройки программ занятости», не всегда связанные с установленными нормативами доступности государственных услуг в сфере занятости.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60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тезис подтверждают результаты исследования о востребованности услуг службы занятости у целевых клиентских групп, которые показывают различные потребности клиентов в перспективных услугах в зависимости от территории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 показал, что запрос на услуги службы занятости среди граждан зависит как от их категории (возраста, социального статуса), так и от территории проживания. Особо из массива отпрошенных граждан выделяются ответы выпускников и инвалидов.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граждан, к наиболее востребованным услугам, предлагаемым центрами занятости, относятся: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выплата пособия по безработице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информирование о вакансиях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помощь в определении профессии для обучения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организация ярмарок вакансий.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в первую очередь отметили востребованность услуги по информированию о вакансиях, а лишь потом выплату пособия по безработице.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Отвечая на вопрос о перспективных услугах, которые должны предоставляться центрами занятости, в первую очередь граждане отмечают необходимость внедрения электронных услуг и сервисов: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получение информации об образовательных программах и образовательных организациях для переподготовки или повышения квалификации;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получение актуальной информации на гаджет о мероприятиях, связанных с развитием рынка труда, подборе и найме работников, о мероприятиях по формированию умений и навыков для поиска работы;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онлайн-консультации по поиску дистанционной занятости, удаленной работы, законодательству о занятости и трудовому праву.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топ перспективных услуг граждане также отнесли раннюю профессиональную ориентацию для подростков. Данный запрос хотя и приводит к конкуренции с учреждениями образования, свидетельствует о том, что услуга должна быть представлена в пакете услуг в службе занятости населения.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78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работодателей, то подбор необходимых работников априори является одной из самых востребованных услуг службы занятости. В отношении остальных услуг взгляд работодателей на популярность отличается в зависимости от вида населенного пункта проживания.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Работодатели, отвечая на вопрос о перспективности услуг службы занятости, отметили необходимость предоставления таких услуг, как организация обучения граждан для удовлетворения актуальной кадровой потребности предприятия, отбор кандидатов из числа студентов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предвыпускных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выпускных курсов техникумов, колледжей, образовательных организаций высшего образования для трудоустройства в организации, а также содействие в организации стажировки выпускников.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 половины работодателей видят роль службы занятости в содействии в разработке бизнес-проекта (с учетом рынка труда), формировании позитивного имиджа, бренда организации, содействии формированию кадрового резерва организаций, кадровом прогнозировании для обеспечения производств.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Необходимость предоставления центрами занятости таких услуг, как аутсорсинг кадрового делопроизводства,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ассессмент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персонала, отметили только треть работодателей.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84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внедрения проекта, реализуемого по итогам обучения по дополнительной профессиональной программе повышения квалификации «Трансформации центров занятости населения», службой занятости населения Свердловской области внедрена в работу система обратной связи.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сбора обратной связи состоит из трех блоков: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Обратная связь по Инцидентам (социальные сети)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Обратная связь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-центр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Обратная связь через письменные обращения граждан.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Апробация, тиражирование и внедрение системы сбора обратной связи проведены в несколько этапов: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этап – апробация системы на базе Екатеринбургского центра занятости,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этап – тиражирование системы на базе 5 окружных центров занятости.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 классификатор обращений, ведется реестр обращений, а также типовые ответы.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обращения фиксируются и мы начинаем понимать портрет нашего потребителя.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вопросы, поступающие от граждан, это работа Интернет-ресурсов службы занятости, в том числе в личном кабинете на портале «Работа в России» – как расставить приоритеты, откликнуться на вакансию и так далее.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по данным проведенного нами опроса, основной запрос граждан был о других направлениях работы службы занятости – профессиональное обучение, профессиональная ориентация, участие в ярмарках вакансий.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портрет нашего клиента – это не столько портрет его потребностей, сколько его вопросов о порядке прохождения необходимых процедур.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06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бы хотелось поговорить о работе с работодателями.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ковидные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2020–2021 годы службой занятости Свердловской области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проактивном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порядке были реализованы проекты по массовому отбору кандидатов для ряда работодателей.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Имея большую численность состоящих на учете безработных граждан, мы делали для работодателей выборку кандидатов из числа граждан, признанных безработными и направляли информацию в отделы кадров.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опыт пригодился в настоящее время, когда мы вынуждены работать в условиях «голого» рынка труда и отсутствия готовых специалистов.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87E4-7FF1-48E3-8640-0635E73F99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2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Принимая во внимание два фактора: высокую потребность предприятий оборонно-промышленного комплекса в работниках и низкий уровень безработицы было принято решение о внедрении в работу органов службы занятости населения Свердловской области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проактивного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клиентоцентричного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механизма поиска работников для предприятий путем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граждан, ранее состоявших на учете в центрах занятости, с целью выявления желания трудоустроиться на предприятия ОПК.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основу была выбрана база данных безработных граждан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ковидных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2020–2021 годов, как наиболее объемная по численности граждан, обратившихся в центры занятости за поиском работы, и достаточно свежая.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 были разработаны скрипты.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Свердловской области были определены: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 условные проблемные зоны, на которых концентрируются вакансии предприятий ОПК;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 «якорные» центры занятости, которые координируют работу, в том числе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близлежайших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центров занятости.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26AA-4D83-4E40-828E-E3E06E1BBF8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65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апробации механизма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 в течение первой недели были осуществлены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 на базе Каменск-Уральского центра занятости, обслуживающего территории с высокой концентрацией предприятий ОПК.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пилотных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уточнены скрипты взаимодействия с гражданами и формы отчетности.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скрипт введен дополнительный блок о заинтересованности родственников или друзей соискателя в работе на предприятиях ОПК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текущий момент в реализации механизма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обзвона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граждан участвует вся область, охвачены 100 процентов предприятий ОПК, заявивших о кадровой потребности.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26AA-4D83-4E40-828E-E3E06E1BBF8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88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увеличения охвата информирования граждан о вакансиях предприятий ОПК было организовано направление сведений о возможности трудоустройства на предприятия ОПК по всем каналам связи, с указанием контактных данных центра занятости для обратной связи.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 был разработан скрипт для ответа на звонки граждан, поступающие в центры занятости.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26AA-4D83-4E40-828E-E3E06E1BBF8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34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10A-F352-415E-BEC5-23BA08B741CF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3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D884-8D9B-4DA1-A8AC-0E7618395617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30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95B3-6BDC-4CC6-A08E-045679160CE1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EC3-2FFB-4588-AF75-3DD5FEAC472F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37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CF8-CF6D-4167-AECC-7174F937A429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7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425A-0AF5-4172-B5AF-5B780F205750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0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2FD1-7397-4C50-BE5C-919B7AD755A2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75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D9C6-9B87-47F8-AEB9-497345ABA9F5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4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0826-EA28-44DB-AD70-182E96842342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2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173D-10BD-4552-ADA8-803634F62FE0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2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A661-B1D1-4515-86ED-5805FDB1A7A4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63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B953-1FA9-4E64-9FF1-36AFD5A20707}" type="datetime1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076F-824C-40D1-B161-0B8D674F1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9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microsoft.com/office/2007/relationships/diagramDrawing" Target="../diagrams/drawing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91630"/>
            <a:ext cx="8589640" cy="949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0406" y="3075806"/>
            <a:ext cx="3763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Директор Департамента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труду и занятости населения 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 </a:t>
            </a:r>
          </a:p>
          <a:p>
            <a:pPr lvl="0"/>
            <a:r>
              <a:rPr lang="ru-RU" sz="1600" b="1" dirty="0" smtClean="0">
                <a:solidFill>
                  <a:srgbClr val="CF4520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ДМИТРИЙ АЛЕКСЕЕВИЧ АНТОНОВ</a:t>
            </a:r>
            <a:endParaRPr lang="ru-RU" sz="1600" dirty="0">
              <a:solidFill>
                <a:srgbClr val="CF4520"/>
              </a:solidFill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0340" y="44426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/>
              <a:t>VII Санкт-Петербургский Международный Форум </a:t>
            </a:r>
            <a:r>
              <a:rPr lang="ru-RU" sz="1200" dirty="0" smtClean="0"/>
              <a:t>Труда</a:t>
            </a:r>
          </a:p>
          <a:p>
            <a:pPr algn="ctr"/>
            <a:r>
              <a:rPr lang="ru-RU" sz="1200" dirty="0" smtClean="0"/>
              <a:t>2023 год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651" t="9400" r="59787" b="85549"/>
          <a:stretch/>
        </p:blipFill>
        <p:spPr>
          <a:xfrm>
            <a:off x="7426533" y="195486"/>
            <a:ext cx="1414627" cy="216525"/>
          </a:xfrm>
          <a:prstGeom prst="rect">
            <a:avLst/>
          </a:prstGeom>
        </p:spPr>
      </p:pic>
      <p:pic>
        <p:nvPicPr>
          <p:cNvPr id="8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67" b="11267"/>
          <a:stretch/>
        </p:blipFill>
        <p:spPr bwMode="auto">
          <a:xfrm>
            <a:off x="22219" y="0"/>
            <a:ext cx="2046311" cy="9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3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7504" y="51470"/>
            <a:ext cx="864096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80" b="1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itchFamily="18" charset="0"/>
              </a:rPr>
              <a:t>Новые подходы в работе службы занятости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88264" y="4869657"/>
            <a:ext cx="1920240" cy="273844"/>
          </a:xfrm>
        </p:spPr>
        <p:txBody>
          <a:bodyPr/>
          <a:lstStyle/>
          <a:p>
            <a:fld id="{B7F65ECB-5F97-4D42-AE0B-4DC420158EB0}" type="slidenum">
              <a:rPr lang="ru-RU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10</a:t>
            </a:fld>
            <a:endParaRPr lang="ru-RU" dirty="0">
              <a:latin typeface="+mj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26" name="Picture 2" descr="\\dtzn-srv\Отдел трудоустройства\Предприятия\!ОПК\обзвон - ОПК\2022\в центры занятости\diagram_обратная короткая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526"/>
            <a:ext cx="7683118" cy="43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8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5"/>
          <p:cNvSpPr/>
          <p:nvPr/>
        </p:nvSpPr>
        <p:spPr bwMode="auto">
          <a:xfrm rot="10800000">
            <a:off x="4499992" y="1079512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Freeform 5"/>
          <p:cNvSpPr/>
          <p:nvPr/>
        </p:nvSpPr>
        <p:spPr bwMode="auto">
          <a:xfrm rot="10800000">
            <a:off x="4499992" y="1632490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Freeform 5"/>
          <p:cNvSpPr/>
          <p:nvPr/>
        </p:nvSpPr>
        <p:spPr bwMode="auto">
          <a:xfrm rot="10800000">
            <a:off x="4485658" y="2337077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Freeform 5"/>
          <p:cNvSpPr/>
          <p:nvPr/>
        </p:nvSpPr>
        <p:spPr bwMode="auto">
          <a:xfrm rot="10800000">
            <a:off x="4499993" y="4594340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Freeform 5"/>
          <p:cNvSpPr/>
          <p:nvPr/>
        </p:nvSpPr>
        <p:spPr bwMode="auto">
          <a:xfrm rot="10800000">
            <a:off x="4499993" y="4011957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Freeform 5"/>
          <p:cNvSpPr/>
          <p:nvPr/>
        </p:nvSpPr>
        <p:spPr bwMode="auto">
          <a:xfrm rot="10800000">
            <a:off x="4499992" y="3348000"/>
            <a:ext cx="540000" cy="43200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Liberation Sans" panose="020B0604020202020204" pitchFamily="34" charset="0"/>
              </a:rPr>
              <a:t>Траектории взаимодействия</a:t>
            </a:r>
            <a:endParaRPr lang="ru-RU" sz="3000" b="1" dirty="0">
              <a:latin typeface="Liberation Sans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90194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6" name="组合 7"/>
          <p:cNvGrpSpPr/>
          <p:nvPr/>
        </p:nvGrpSpPr>
        <p:grpSpPr>
          <a:xfrm>
            <a:off x="508339" y="953566"/>
            <a:ext cx="4311508" cy="4163914"/>
            <a:chOff x="2570914" y="1355618"/>
            <a:chExt cx="4852914" cy="4710027"/>
          </a:xfrm>
        </p:grpSpPr>
        <p:grpSp>
          <p:nvGrpSpPr>
            <p:cNvPr id="7" name="组合 8"/>
            <p:cNvGrpSpPr/>
            <p:nvPr/>
          </p:nvGrpSpPr>
          <p:grpSpPr>
            <a:xfrm>
              <a:off x="3960368" y="5660148"/>
              <a:ext cx="3463460" cy="109703"/>
              <a:chOff x="3960579" y="1674310"/>
              <a:chExt cx="3463460" cy="109703"/>
            </a:xfrm>
          </p:grpSpPr>
          <p:cxnSp>
            <p:nvCxnSpPr>
              <p:cNvPr id="44" name="直接连接符 55"/>
              <p:cNvCxnSpPr/>
              <p:nvPr/>
            </p:nvCxnSpPr>
            <p:spPr>
              <a:xfrm>
                <a:off x="3960579" y="1722185"/>
                <a:ext cx="3430430" cy="3026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45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9"/>
            <p:cNvGrpSpPr/>
            <p:nvPr/>
          </p:nvGrpSpPr>
          <p:grpSpPr>
            <a:xfrm>
              <a:off x="4946505" y="5031182"/>
              <a:ext cx="2477323" cy="109703"/>
              <a:chOff x="4946716" y="2042294"/>
              <a:chExt cx="2477323" cy="109703"/>
            </a:xfrm>
          </p:grpSpPr>
          <p:cxnSp>
            <p:nvCxnSpPr>
              <p:cNvPr id="42" name="直接连接符 53"/>
              <p:cNvCxnSpPr/>
              <p:nvPr/>
            </p:nvCxnSpPr>
            <p:spPr>
              <a:xfrm>
                <a:off x="4946716" y="2114451"/>
                <a:ext cx="242247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4"/>
              <p:cNvSpPr/>
              <p:nvPr/>
            </p:nvSpPr>
            <p:spPr>
              <a:xfrm>
                <a:off x="7314336" y="2042294"/>
                <a:ext cx="109703" cy="109703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0"/>
            <p:cNvGrpSpPr/>
            <p:nvPr/>
          </p:nvGrpSpPr>
          <p:grpSpPr>
            <a:xfrm>
              <a:off x="5605970" y="3127495"/>
              <a:ext cx="1800460" cy="109703"/>
              <a:chOff x="5606181" y="1135557"/>
              <a:chExt cx="1800460" cy="109703"/>
            </a:xfrm>
          </p:grpSpPr>
          <p:cxnSp>
            <p:nvCxnSpPr>
              <p:cNvPr id="40" name="直接连接符 51"/>
              <p:cNvCxnSpPr/>
              <p:nvPr/>
            </p:nvCxnSpPr>
            <p:spPr>
              <a:xfrm flipV="1">
                <a:off x="5606181" y="1194096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41" name="椭圆 52"/>
              <p:cNvSpPr/>
              <p:nvPr/>
            </p:nvSpPr>
            <p:spPr>
              <a:xfrm>
                <a:off x="7296938" y="1135557"/>
                <a:ext cx="109703" cy="109703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1"/>
            <p:cNvGrpSpPr/>
            <p:nvPr/>
          </p:nvGrpSpPr>
          <p:grpSpPr>
            <a:xfrm>
              <a:off x="5022299" y="2313064"/>
              <a:ext cx="2401529" cy="109702"/>
              <a:chOff x="5022510" y="1318075"/>
              <a:chExt cx="2401529" cy="109702"/>
            </a:xfrm>
          </p:grpSpPr>
          <p:cxnSp>
            <p:nvCxnSpPr>
              <p:cNvPr id="38" name="直接连接符 49"/>
              <p:cNvCxnSpPr>
                <a:stCxn id="22" idx="3"/>
                <a:endCxn id="39" idx="2"/>
              </p:cNvCxnSpPr>
              <p:nvPr/>
            </p:nvCxnSpPr>
            <p:spPr>
              <a:xfrm>
                <a:off x="5022510" y="1354174"/>
                <a:ext cx="2291826" cy="18752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0"/>
              <p:cNvSpPr/>
              <p:nvPr/>
            </p:nvSpPr>
            <p:spPr>
              <a:xfrm>
                <a:off x="7314336" y="1318075"/>
                <a:ext cx="109703" cy="109702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36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37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2" name="任意多边形 13"/>
            <p:cNvSpPr/>
            <p:nvPr/>
          </p:nvSpPr>
          <p:spPr>
            <a:xfrm>
              <a:off x="3538523" y="1632858"/>
              <a:ext cx="1735364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3" name="组合 14"/>
            <p:cNvGrpSpPr/>
            <p:nvPr/>
          </p:nvGrpSpPr>
          <p:grpSpPr>
            <a:xfrm>
              <a:off x="4146000" y="1964251"/>
              <a:ext cx="819955" cy="726710"/>
              <a:chOff x="2764751" y="1031148"/>
              <a:chExt cx="2643765" cy="2343152"/>
            </a:xfrm>
          </p:grpSpPr>
          <p:sp>
            <p:nvSpPr>
              <p:cNvPr id="34" name="Freeform 5"/>
              <p:cNvSpPr/>
              <p:nvPr/>
            </p:nvSpPr>
            <p:spPr bwMode="auto">
              <a:xfrm rot="10800000">
                <a:off x="2764751" y="1031148"/>
                <a:ext cx="2643765" cy="234315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026083" y="1293777"/>
                <a:ext cx="2056646" cy="182279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5"/>
            <p:cNvGrpSpPr/>
            <p:nvPr/>
          </p:nvGrpSpPr>
          <p:grpSpPr>
            <a:xfrm>
              <a:off x="4713353" y="3925460"/>
              <a:ext cx="819955" cy="726710"/>
              <a:chOff x="3095350" y="4169884"/>
              <a:chExt cx="2643765" cy="2343151"/>
            </a:xfrm>
          </p:grpSpPr>
          <p:sp>
            <p:nvSpPr>
              <p:cNvPr id="32" name="Freeform 5"/>
              <p:cNvSpPr/>
              <p:nvPr/>
            </p:nvSpPr>
            <p:spPr bwMode="auto">
              <a:xfrm rot="10800000">
                <a:off x="3095350" y="4169884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388909" y="4430061"/>
                <a:ext cx="2056646" cy="18227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4217598" y="4739982"/>
              <a:ext cx="819955" cy="726710"/>
              <a:chOff x="2935793" y="3522380"/>
              <a:chExt cx="2643764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2935793" y="3522380"/>
                <a:ext cx="2643764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259837" y="3782557"/>
                <a:ext cx="2056646" cy="18227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7"/>
            <p:cNvGrpSpPr/>
            <p:nvPr/>
          </p:nvGrpSpPr>
          <p:grpSpPr>
            <a:xfrm>
              <a:off x="3445475" y="1355618"/>
              <a:ext cx="819957" cy="726710"/>
              <a:chOff x="4227683" y="2263221"/>
              <a:chExt cx="2643766" cy="2343151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4227683" y="2263221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4527698" y="2523402"/>
                <a:ext cx="2056649" cy="18227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8"/>
            <p:cNvGrpSpPr/>
            <p:nvPr/>
          </p:nvGrpSpPr>
          <p:grpSpPr>
            <a:xfrm>
              <a:off x="3326042" y="5338935"/>
              <a:ext cx="819955" cy="726710"/>
              <a:chOff x="3932385" y="2263222"/>
              <a:chExt cx="2643766" cy="234315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932385" y="2263222"/>
                <a:ext cx="2643766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4258186" y="2523399"/>
                <a:ext cx="2056647" cy="18227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5"/>
            <p:cNvSpPr/>
            <p:nvPr/>
          </p:nvSpPr>
          <p:spPr bwMode="auto">
            <a:xfrm rot="10800000">
              <a:off x="257091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88"/>
            <p:cNvSpPr txBox="1"/>
            <p:nvPr/>
          </p:nvSpPr>
          <p:spPr>
            <a:xfrm>
              <a:off x="3416548" y="146755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400" kern="0" dirty="0" smtClean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89"/>
            <p:cNvSpPr txBox="1"/>
            <p:nvPr/>
          </p:nvSpPr>
          <p:spPr>
            <a:xfrm>
              <a:off x="4242304" y="4842229"/>
              <a:ext cx="876300" cy="52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400" kern="0" dirty="0" smtClean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0"/>
            <p:cNvSpPr txBox="1"/>
            <p:nvPr/>
          </p:nvSpPr>
          <p:spPr>
            <a:xfrm>
              <a:off x="4673594" y="4049264"/>
              <a:ext cx="876300" cy="52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400" kern="0" dirty="0" smtClean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4146000" y="2088055"/>
              <a:ext cx="876300" cy="52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400" kern="0" dirty="0" smtClean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116"/>
            <p:cNvSpPr txBox="1"/>
            <p:nvPr/>
          </p:nvSpPr>
          <p:spPr>
            <a:xfrm>
              <a:off x="2755563" y="3815315"/>
              <a:ext cx="1795689" cy="34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ru-RU" altLang="zh-CN" sz="1400" i="1" kern="0" dirty="0" smtClean="0">
                  <a:solidFill>
                    <a:srgbClr val="0033A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Linux Libertine Display G" panose="02000503000000000000" pitchFamily="2" charset="0"/>
                  <a:ea typeface="Linux Libertine Display G" panose="02000503000000000000" pitchFamily="2" charset="0"/>
                  <a:cs typeface="Linux Libertine Display G" panose="02000503000000000000" pitchFamily="2" charset="0"/>
                  <a:sym typeface="+mn-lt"/>
                </a:rPr>
                <a:t>начало разговора</a:t>
              </a:r>
              <a:endParaRPr lang="zh-CN" altLang="en-US" sz="1400" i="1" kern="0" dirty="0">
                <a:solidFill>
                  <a:srgbClr val="0033A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Linux Libertine Display G" panose="02000503000000000000" pitchFamily="2" charset="0"/>
                <a:ea typeface="微软雅黑" panose="020B0503020204020204" pitchFamily="34" charset="-122"/>
                <a:cs typeface="Linux Libertine Display G" panose="02000503000000000000" pitchFamily="2" charset="0"/>
                <a:sym typeface="+mn-lt"/>
              </a:endParaRPr>
            </a:p>
          </p:txBody>
        </p:sp>
      </p:grpSp>
      <p:pic>
        <p:nvPicPr>
          <p:cNvPr id="47" name="Picture 2" descr="C:\Users\s.poverennov\Downloads\icons8-онлайн-поддержка-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909" y="2473019"/>
            <a:ext cx="530779" cy="5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5"/>
          <p:cNvSpPr/>
          <p:nvPr/>
        </p:nvSpPr>
        <p:spPr bwMode="auto">
          <a:xfrm rot="10800000">
            <a:off x="2411761" y="2211710"/>
            <a:ext cx="728478" cy="64245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Freeform 5"/>
          <p:cNvSpPr/>
          <p:nvPr/>
        </p:nvSpPr>
        <p:spPr bwMode="auto">
          <a:xfrm rot="10800000">
            <a:off x="2492650" y="2283046"/>
            <a:ext cx="566700" cy="49977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60000">
                <a:srgbClr val="ECECEC"/>
              </a:gs>
              <a:gs pos="100000">
                <a:srgbClr val="D1D1D1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52400" dist="38100" dir="2700000" algn="tl" rotWithShape="0">
              <a:prstClr val="black">
                <a:alpha val="33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1" name="直接连接符 51"/>
          <p:cNvCxnSpPr>
            <a:endCxn id="52" idx="2"/>
          </p:cNvCxnSpPr>
          <p:nvPr/>
        </p:nvCxnSpPr>
        <p:spPr>
          <a:xfrm flipV="1">
            <a:off x="3162985" y="3553488"/>
            <a:ext cx="1560318" cy="450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miter lim="800000"/>
          </a:ln>
          <a:effectLst/>
        </p:spPr>
      </p:cxnSp>
      <p:sp>
        <p:nvSpPr>
          <p:cNvPr id="52" name="椭圆 52"/>
          <p:cNvSpPr/>
          <p:nvPr/>
        </p:nvSpPr>
        <p:spPr>
          <a:xfrm>
            <a:off x="4723303" y="3504996"/>
            <a:ext cx="97464" cy="9698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文本框 91"/>
          <p:cNvSpPr txBox="1"/>
          <p:nvPr/>
        </p:nvSpPr>
        <p:spPr>
          <a:xfrm>
            <a:off x="2425311" y="2283718"/>
            <a:ext cx="77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ru-RU" altLang="zh-CN" sz="2400" kern="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90"/>
          <p:cNvSpPr txBox="1"/>
          <p:nvPr/>
        </p:nvSpPr>
        <p:spPr>
          <a:xfrm>
            <a:off x="1152000" y="4576658"/>
            <a:ext cx="77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ru-RU" altLang="zh-CN" sz="2400" kern="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文本框 128"/>
          <p:cNvSpPr txBox="1"/>
          <p:nvPr/>
        </p:nvSpPr>
        <p:spPr>
          <a:xfrm>
            <a:off x="5148064" y="4489107"/>
            <a:ext cx="30963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отказ от взаимодействия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800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(вакансии не предлагались)</a:t>
            </a:r>
            <a:endParaRPr lang="ru-RU" altLang="zh-CN" sz="800" i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128"/>
          <p:cNvSpPr txBox="1"/>
          <p:nvPr/>
        </p:nvSpPr>
        <p:spPr>
          <a:xfrm>
            <a:off x="5096746" y="987574"/>
            <a:ext cx="22835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вакансия заинтересовала </a:t>
            </a:r>
            <a:b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ru-RU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ru-RU" altLang="zh-CN" sz="800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кандидат направляется работодателю)</a:t>
            </a:r>
            <a:endParaRPr lang="ru-RU" altLang="zh-CN" sz="800" i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文本框 128"/>
          <p:cNvSpPr txBox="1"/>
          <p:nvPr/>
        </p:nvSpPr>
        <p:spPr>
          <a:xfrm>
            <a:off x="5152354" y="1524558"/>
            <a:ext cx="30963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необходимо подумать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800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(требуется дополнительный звонок) </a:t>
            </a:r>
            <a:endParaRPr lang="ru-RU" altLang="zh-CN" sz="800" i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128"/>
          <p:cNvSpPr txBox="1"/>
          <p:nvPr/>
        </p:nvSpPr>
        <p:spPr>
          <a:xfrm>
            <a:off x="5096746" y="3298542"/>
            <a:ext cx="37345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вакансия не заинтересовала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(уточнение причин отказа)</a:t>
            </a:r>
            <a:endParaRPr lang="ru-RU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文本框 128"/>
          <p:cNvSpPr txBox="1"/>
          <p:nvPr/>
        </p:nvSpPr>
        <p:spPr>
          <a:xfrm>
            <a:off x="5148064" y="2360675"/>
            <a:ext cx="309634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уже работает на предприятии ОПК</a:t>
            </a:r>
            <a:endParaRPr lang="ru-RU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文本框 128"/>
          <p:cNvSpPr txBox="1"/>
          <p:nvPr/>
        </p:nvSpPr>
        <p:spPr>
          <a:xfrm>
            <a:off x="5148064" y="3913043"/>
            <a:ext cx="30963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неудобно разговаривать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800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(требуется дополнительный звонок)</a:t>
            </a:r>
            <a:endParaRPr lang="ru-RU" altLang="zh-CN" sz="800" i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5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736103" y="1092681"/>
            <a:ext cx="792088" cy="432000"/>
            <a:chOff x="7452320" y="1052558"/>
            <a:chExt cx="792088" cy="432000"/>
          </a:xfrm>
        </p:grpSpPr>
        <p:sp>
          <p:nvSpPr>
            <p:cNvPr id="59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10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740352" y="1630744"/>
            <a:ext cx="792088" cy="432000"/>
            <a:chOff x="7452320" y="1052558"/>
            <a:chExt cx="792088" cy="432000"/>
          </a:xfrm>
        </p:grpSpPr>
        <p:sp>
          <p:nvSpPr>
            <p:cNvPr id="73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11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746439" y="2323422"/>
            <a:ext cx="792088" cy="432000"/>
            <a:chOff x="7452320" y="1052558"/>
            <a:chExt cx="792088" cy="432000"/>
          </a:xfrm>
        </p:grpSpPr>
        <p:sp>
          <p:nvSpPr>
            <p:cNvPr id="77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5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736103" y="3364557"/>
            <a:ext cx="792088" cy="432000"/>
            <a:chOff x="7452320" y="1052558"/>
            <a:chExt cx="792088" cy="432000"/>
          </a:xfrm>
        </p:grpSpPr>
        <p:sp>
          <p:nvSpPr>
            <p:cNvPr id="80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31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740000" y="4016860"/>
            <a:ext cx="792088" cy="432000"/>
            <a:chOff x="7452320" y="1052558"/>
            <a:chExt cx="792088" cy="432000"/>
          </a:xfrm>
        </p:grpSpPr>
        <p:sp>
          <p:nvSpPr>
            <p:cNvPr id="83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9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740000" y="4606323"/>
            <a:ext cx="792088" cy="432000"/>
            <a:chOff x="7452320" y="1052558"/>
            <a:chExt cx="792088" cy="432000"/>
          </a:xfrm>
        </p:grpSpPr>
        <p:sp>
          <p:nvSpPr>
            <p:cNvPr id="86" name="Freeform 5"/>
            <p:cNvSpPr/>
            <p:nvPr/>
          </p:nvSpPr>
          <p:spPr bwMode="auto">
            <a:xfrm rot="10800000">
              <a:off x="7458759" y="1052558"/>
              <a:ext cx="540000" cy="432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39" tIns="45719" rIns="91439" bIns="45719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452320" y="1080100"/>
              <a:ext cx="792088" cy="3395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14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34 </a:t>
              </a:r>
              <a:r>
                <a:rPr lang="ru-RU" altLang="zh-CN" sz="1200" dirty="0" smtClean="0">
                  <a:solidFill>
                    <a:srgbClr val="0033A0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1200" dirty="0">
                <a:solidFill>
                  <a:srgbClr val="0033A0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45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0538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300" b="1" dirty="0">
                <a:latin typeface="Liberation Sans" panose="020B0604020202020204" pitchFamily="34" charset="0"/>
              </a:rPr>
              <a:t>Эффективность мероприятий</a:t>
            </a:r>
          </a:p>
        </p:txBody>
      </p:sp>
      <p:grpSp>
        <p:nvGrpSpPr>
          <p:cNvPr id="42" name="Group 178"/>
          <p:cNvGrpSpPr/>
          <p:nvPr/>
        </p:nvGrpSpPr>
        <p:grpSpPr>
          <a:xfrm>
            <a:off x="1956402" y="2744322"/>
            <a:ext cx="543739" cy="1699636"/>
            <a:chOff x="3915498" y="1214428"/>
            <a:chExt cx="1345735" cy="2704281"/>
          </a:xfrm>
        </p:grpSpPr>
        <p:sp>
          <p:nvSpPr>
            <p:cNvPr id="44" name="Rectangle 53"/>
            <p:cNvSpPr/>
            <p:nvPr/>
          </p:nvSpPr>
          <p:spPr>
            <a:xfrm>
              <a:off x="3915498" y="3429007"/>
              <a:ext cx="1345735" cy="489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10</a:t>
              </a:r>
              <a:r>
                <a:rPr lang="en-US" sz="1400" b="1" dirty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%</a:t>
              </a:r>
            </a:p>
          </p:txBody>
        </p:sp>
        <p:grpSp>
          <p:nvGrpSpPr>
            <p:cNvPr id="45" name="Group 177"/>
            <p:cNvGrpSpPr/>
            <p:nvPr/>
          </p:nvGrpSpPr>
          <p:grpSpPr>
            <a:xfrm>
              <a:off x="4143372" y="1214428"/>
              <a:ext cx="928694" cy="2071702"/>
              <a:chOff x="4143372" y="1214428"/>
              <a:chExt cx="928694" cy="2071702"/>
            </a:xfrm>
          </p:grpSpPr>
          <p:sp>
            <p:nvSpPr>
              <p:cNvPr id="46" name="Rectangle 55"/>
              <p:cNvSpPr/>
              <p:nvPr/>
            </p:nvSpPr>
            <p:spPr>
              <a:xfrm>
                <a:off x="4143372" y="314325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47" name="Rectangle 56"/>
              <p:cNvSpPr/>
              <p:nvPr/>
            </p:nvSpPr>
            <p:spPr>
              <a:xfrm>
                <a:off x="4143372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56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7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3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5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98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Группа 2056"/>
          <p:cNvGrpSpPr/>
          <p:nvPr/>
        </p:nvGrpSpPr>
        <p:grpSpPr>
          <a:xfrm>
            <a:off x="562430" y="960729"/>
            <a:ext cx="2808311" cy="1331711"/>
            <a:chOff x="251521" y="851923"/>
            <a:chExt cx="2808311" cy="1331711"/>
          </a:xfrm>
        </p:grpSpPr>
        <p:grpSp>
          <p:nvGrpSpPr>
            <p:cNvPr id="2048" name="Группа 2047"/>
            <p:cNvGrpSpPr/>
            <p:nvPr/>
          </p:nvGrpSpPr>
          <p:grpSpPr>
            <a:xfrm>
              <a:off x="251521" y="1202547"/>
              <a:ext cx="2426261" cy="661179"/>
              <a:chOff x="398747" y="670221"/>
              <a:chExt cx="3835939" cy="985320"/>
            </a:xfrm>
          </p:grpSpPr>
          <p:pic>
            <p:nvPicPr>
              <p:cNvPr id="2051" name="Picture 3" descr="\\dtzn-srv\Отдел трудоустройства\Повереннов С.Н\картинки для презентаций\Безымянный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747" y="674329"/>
                <a:ext cx="2772162" cy="981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\\dtzn-srv\Отдел трудоустройства\Повереннов С.Н\картинки для презентаций\Безымянный5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2190" r="24520"/>
              <a:stretch/>
            </p:blipFill>
            <p:spPr bwMode="auto">
              <a:xfrm>
                <a:off x="2162816" y="673200"/>
                <a:ext cx="1477282" cy="981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3" descr="\\dtzn-srv\Отдел трудоустройства\Повереннов С.Н\картинки для презентаций\Безымянный5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2848605" y="670221"/>
                <a:ext cx="1386081" cy="981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组合 77"/>
            <p:cNvGrpSpPr/>
            <p:nvPr/>
          </p:nvGrpSpPr>
          <p:grpSpPr>
            <a:xfrm>
              <a:off x="1588952" y="851923"/>
              <a:ext cx="1470880" cy="1331711"/>
              <a:chOff x="2077338" y="1557586"/>
              <a:chExt cx="2138277" cy="1907040"/>
            </a:xfrm>
          </p:grpSpPr>
          <p:sp>
            <p:nvSpPr>
              <p:cNvPr id="71" name="任意多边形 78"/>
              <p:cNvSpPr>
                <a:spLocks/>
              </p:cNvSpPr>
              <p:nvPr/>
            </p:nvSpPr>
            <p:spPr bwMode="auto">
              <a:xfrm rot="10800000">
                <a:off x="2082168" y="1557586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>
                <a:outerShdw blurRad="1524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0800000">
                <a:off x="2077338" y="1569492"/>
                <a:ext cx="2138277" cy="189513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0800000">
                <a:off x="2395981" y="1852194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0">
                      <a:srgbClr val="F7F7F7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文本框 269"/>
            <p:cNvSpPr txBox="1"/>
            <p:nvPr/>
          </p:nvSpPr>
          <p:spPr>
            <a:xfrm>
              <a:off x="1880025" y="1290533"/>
              <a:ext cx="603743" cy="53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1ACB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2400" dirty="0">
                <a:solidFill>
                  <a:srgbClr val="01ACB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99" name="文本框 269"/>
          <p:cNvSpPr txBox="1"/>
          <p:nvPr/>
        </p:nvSpPr>
        <p:spPr>
          <a:xfrm>
            <a:off x="5624441" y="1275606"/>
            <a:ext cx="60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1ACB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</a:t>
            </a:r>
            <a:r>
              <a:rPr lang="ru-RU" altLang="zh-CN" sz="2400" dirty="0" smtClean="0">
                <a:solidFill>
                  <a:srgbClr val="01ACB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rgbClr val="01ACB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02" name="Rectangle 52"/>
          <p:cNvSpPr/>
          <p:nvPr/>
        </p:nvSpPr>
        <p:spPr>
          <a:xfrm>
            <a:off x="1619672" y="4371950"/>
            <a:ext cx="1312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направлены </a:t>
            </a:r>
            <a:b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к работодателю</a:t>
            </a:r>
            <a:endParaRPr lang="en-US" sz="800" dirty="0">
              <a:latin typeface="Liberation Sans" panose="020B060402020202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03" name="Group 178"/>
          <p:cNvGrpSpPr/>
          <p:nvPr/>
        </p:nvGrpSpPr>
        <p:grpSpPr>
          <a:xfrm>
            <a:off x="1043608" y="2747578"/>
            <a:ext cx="731290" cy="1699636"/>
            <a:chOff x="3683403" y="1214428"/>
            <a:chExt cx="1809920" cy="2704281"/>
          </a:xfrm>
        </p:grpSpPr>
        <p:sp>
          <p:nvSpPr>
            <p:cNvPr id="104" name="Rectangle 53"/>
            <p:cNvSpPr/>
            <p:nvPr/>
          </p:nvSpPr>
          <p:spPr>
            <a:xfrm>
              <a:off x="3683403" y="3429007"/>
              <a:ext cx="1809920" cy="489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20 796</a:t>
              </a:r>
              <a:endParaRPr lang="en-US" sz="1400" b="1" dirty="0">
                <a:solidFill>
                  <a:srgbClr val="01A7B9"/>
                </a:solidFill>
                <a:latin typeface="Liberation Sans" panose="020B0604020202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05" name="Group 177"/>
            <p:cNvGrpSpPr/>
            <p:nvPr/>
          </p:nvGrpSpPr>
          <p:grpSpPr>
            <a:xfrm>
              <a:off x="4143372" y="1214428"/>
              <a:ext cx="928694" cy="2071702"/>
              <a:chOff x="4143372" y="1214428"/>
              <a:chExt cx="928694" cy="2071702"/>
            </a:xfrm>
          </p:grpSpPr>
          <p:sp>
            <p:nvSpPr>
              <p:cNvPr id="106" name="Rectangle 55"/>
              <p:cNvSpPr/>
              <p:nvPr/>
            </p:nvSpPr>
            <p:spPr>
              <a:xfrm>
                <a:off x="4143372" y="314325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" name="Rectangle 56"/>
              <p:cNvSpPr/>
              <p:nvPr/>
            </p:nvSpPr>
            <p:spPr>
              <a:xfrm>
                <a:off x="4143372" y="2928940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9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0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1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2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3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4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8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4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5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6" name="Rectangle 52"/>
          <p:cNvSpPr/>
          <p:nvPr/>
        </p:nvSpPr>
        <p:spPr>
          <a:xfrm>
            <a:off x="-180528" y="4371950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к</a:t>
            </a:r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оличество </a:t>
            </a:r>
          </a:p>
          <a:p>
            <a:pPr algn="ctr"/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звонков</a:t>
            </a:r>
            <a:endParaRPr lang="en-US" sz="800" dirty="0">
              <a:latin typeface="Liberation Sans" panose="020B060402020202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27" name="Group 178"/>
          <p:cNvGrpSpPr/>
          <p:nvPr/>
        </p:nvGrpSpPr>
        <p:grpSpPr>
          <a:xfrm>
            <a:off x="2887523" y="2753656"/>
            <a:ext cx="593432" cy="1699636"/>
            <a:chOff x="3854002" y="1214428"/>
            <a:chExt cx="1468724" cy="2704281"/>
          </a:xfrm>
        </p:grpSpPr>
        <p:sp>
          <p:nvSpPr>
            <p:cNvPr id="128" name="Rectangle 53"/>
            <p:cNvSpPr/>
            <p:nvPr/>
          </p:nvSpPr>
          <p:spPr>
            <a:xfrm>
              <a:off x="3854002" y="3429007"/>
              <a:ext cx="1468724" cy="489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2,1</a:t>
              </a:r>
              <a:r>
                <a:rPr lang="en-US" sz="1400" b="1" dirty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%</a:t>
              </a:r>
            </a:p>
          </p:txBody>
        </p:sp>
        <p:grpSp>
          <p:nvGrpSpPr>
            <p:cNvPr id="129" name="Group 177"/>
            <p:cNvGrpSpPr/>
            <p:nvPr/>
          </p:nvGrpSpPr>
          <p:grpSpPr>
            <a:xfrm>
              <a:off x="4143372" y="1214428"/>
              <a:ext cx="928694" cy="2071702"/>
              <a:chOff x="4143372" y="1214428"/>
              <a:chExt cx="928694" cy="2071702"/>
            </a:xfrm>
          </p:grpSpPr>
          <p:sp>
            <p:nvSpPr>
              <p:cNvPr id="130" name="Rectangle 55"/>
              <p:cNvSpPr/>
              <p:nvPr/>
            </p:nvSpPr>
            <p:spPr>
              <a:xfrm>
                <a:off x="4143372" y="3143254"/>
                <a:ext cx="428627" cy="142875"/>
              </a:xfrm>
              <a:prstGeom prst="rect">
                <a:avLst/>
              </a:prstGeom>
              <a:gradFill flip="none" rotWithShape="1">
                <a:gsLst>
                  <a:gs pos="0">
                    <a:srgbClr val="01A7B9"/>
                  </a:gs>
                  <a:gs pos="66000">
                    <a:schemeClr val="bg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131" name="Rectangle 56"/>
              <p:cNvSpPr/>
              <p:nvPr/>
            </p:nvSpPr>
            <p:spPr>
              <a:xfrm>
                <a:off x="4143372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2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3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4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5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6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7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8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9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0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1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2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3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4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5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6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7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8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9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51" name="Rectangle 52"/>
          <p:cNvSpPr/>
          <p:nvPr/>
        </p:nvSpPr>
        <p:spPr>
          <a:xfrm>
            <a:off x="2411760" y="4371950"/>
            <a:ext cx="1645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трудоустроены </a:t>
            </a:r>
            <a:b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на ОПК</a:t>
            </a:r>
            <a:endParaRPr lang="en-US" sz="800" dirty="0">
              <a:latin typeface="Liberation Sans" panose="020B060402020202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26397" y="1390005"/>
            <a:ext cx="116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Liberation Sans" panose="020B0604020202020204" pitchFamily="34" charset="0"/>
              </a:rPr>
              <a:t>Обзвон</a:t>
            </a:r>
            <a:r>
              <a:rPr lang="ru-RU" sz="1200" dirty="0" smtClean="0">
                <a:latin typeface="Liberation Sans" panose="020B0604020202020204" pitchFamily="34" charset="0"/>
              </a:rPr>
              <a:t> граждан</a:t>
            </a:r>
            <a:endParaRPr lang="ru-RU" sz="1200" dirty="0">
              <a:latin typeface="Liberation Sans" panose="020B0604020202020204" pitchFamily="34" charset="0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5200526" y="2624013"/>
            <a:ext cx="282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Liberation Sans" panose="020B0604020202020204" pitchFamily="34" charset="0"/>
              </a:rPr>
              <a:t>08.11.2022</a:t>
            </a:r>
            <a:endParaRPr lang="ru-RU" sz="1400" dirty="0">
              <a:latin typeface="Liberation Sans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373328" y="2624013"/>
            <a:ext cx="115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Liberation Sans" panose="020B0604020202020204" pitchFamily="34" charset="0"/>
              </a:rPr>
              <a:t>28.02.2023</a:t>
            </a:r>
            <a:endParaRPr lang="ru-RU" sz="1400" dirty="0">
              <a:latin typeface="Liberation Sans" panose="020B0604020202020204" pitchFamily="34" charset="0"/>
            </a:endParaRPr>
          </a:p>
        </p:txBody>
      </p:sp>
      <p:grpSp>
        <p:nvGrpSpPr>
          <p:cNvPr id="2059" name="Группа 2058"/>
          <p:cNvGrpSpPr/>
          <p:nvPr/>
        </p:nvGrpSpPr>
        <p:grpSpPr>
          <a:xfrm>
            <a:off x="6990916" y="3015401"/>
            <a:ext cx="1973572" cy="1788597"/>
            <a:chOff x="6990916" y="2633295"/>
            <a:chExt cx="1973572" cy="1788597"/>
          </a:xfrm>
        </p:grpSpPr>
        <p:grpSp>
          <p:nvGrpSpPr>
            <p:cNvPr id="155" name="Group 178"/>
            <p:cNvGrpSpPr/>
            <p:nvPr/>
          </p:nvGrpSpPr>
          <p:grpSpPr>
            <a:xfrm>
              <a:off x="6990916" y="2634185"/>
              <a:ext cx="631903" cy="1656070"/>
              <a:chOff x="3569185" y="1214428"/>
              <a:chExt cx="2038368" cy="2993430"/>
            </a:xfrm>
          </p:grpSpPr>
          <p:sp>
            <p:nvSpPr>
              <p:cNvPr id="156" name="Rectangle 53"/>
              <p:cNvSpPr/>
              <p:nvPr/>
            </p:nvSpPr>
            <p:spPr>
              <a:xfrm>
                <a:off x="3569185" y="3429008"/>
                <a:ext cx="2038368" cy="778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1A7B9"/>
                    </a:solidFill>
                    <a:latin typeface="Liberation Sans" panose="020B0604020202020204" pitchFamily="34" charset="0"/>
                    <a:ea typeface="Open Sans" pitchFamily="34" charset="0"/>
                    <a:cs typeface="Open Sans" pitchFamily="34" charset="0"/>
                  </a:rPr>
                  <a:t>2 935</a:t>
                </a:r>
              </a:p>
              <a:p>
                <a:pPr algn="ctr"/>
                <a:r>
                  <a:rPr lang="ru-RU" sz="800" dirty="0" smtClean="0">
                    <a:latin typeface="Liberation Sans" panose="020B0604020202020204" pitchFamily="34" charset="0"/>
                    <a:ea typeface="Open Sans" pitchFamily="34" charset="0"/>
                    <a:cs typeface="Open Sans" pitchFamily="34" charset="0"/>
                  </a:rPr>
                  <a:t>посетили</a:t>
                </a:r>
                <a:endParaRPr lang="en-US" sz="800" dirty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57" name="Group 177"/>
              <p:cNvGrpSpPr/>
              <p:nvPr/>
            </p:nvGrpSpPr>
            <p:grpSpPr>
              <a:xfrm>
                <a:off x="4143372" y="1214428"/>
                <a:ext cx="928694" cy="2071702"/>
                <a:chOff x="4143372" y="1214428"/>
                <a:chExt cx="928694" cy="2071702"/>
              </a:xfrm>
            </p:grpSpPr>
            <p:sp>
              <p:nvSpPr>
                <p:cNvPr id="158" name="Rectangle 55"/>
                <p:cNvSpPr/>
                <p:nvPr/>
              </p:nvSpPr>
              <p:spPr>
                <a:xfrm>
                  <a:off x="4143372" y="3143254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9" name="Rectangle 56"/>
                <p:cNvSpPr/>
                <p:nvPr/>
              </p:nvSpPr>
              <p:spPr>
                <a:xfrm>
                  <a:off x="4143372" y="2928940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0" name="Rectangle 57"/>
                <p:cNvSpPr/>
                <p:nvPr/>
              </p:nvSpPr>
              <p:spPr>
                <a:xfrm>
                  <a:off x="4143372" y="2714626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1" name="Rectangle 58"/>
                <p:cNvSpPr/>
                <p:nvPr/>
              </p:nvSpPr>
              <p:spPr>
                <a:xfrm>
                  <a:off x="4143372" y="2500312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2" name="Rectangle 59"/>
                <p:cNvSpPr/>
                <p:nvPr/>
              </p:nvSpPr>
              <p:spPr>
                <a:xfrm>
                  <a:off x="4143372" y="2285998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3" name="Rectangle 60"/>
                <p:cNvSpPr/>
                <p:nvPr/>
              </p:nvSpPr>
              <p:spPr>
                <a:xfrm>
                  <a:off x="4143372" y="2071684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4" name="Rectangle 61"/>
                <p:cNvSpPr/>
                <p:nvPr/>
              </p:nvSpPr>
              <p:spPr>
                <a:xfrm>
                  <a:off x="4143372" y="1857370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5" name="Rectangle 62"/>
                <p:cNvSpPr/>
                <p:nvPr/>
              </p:nvSpPr>
              <p:spPr>
                <a:xfrm>
                  <a:off x="4143372" y="1643056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6" name="Rectangle 63"/>
                <p:cNvSpPr/>
                <p:nvPr/>
              </p:nvSpPr>
              <p:spPr>
                <a:xfrm>
                  <a:off x="4143372" y="1428742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7" name="Rectangle 64"/>
                <p:cNvSpPr/>
                <p:nvPr/>
              </p:nvSpPr>
              <p:spPr>
                <a:xfrm>
                  <a:off x="4643438" y="3143254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8" name="Rectangle 65"/>
                <p:cNvSpPr/>
                <p:nvPr/>
              </p:nvSpPr>
              <p:spPr>
                <a:xfrm>
                  <a:off x="4643438" y="2928940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69" name="Rectangle 66"/>
                <p:cNvSpPr/>
                <p:nvPr/>
              </p:nvSpPr>
              <p:spPr>
                <a:xfrm>
                  <a:off x="4643438" y="2714626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0" name="Rectangle 67"/>
                <p:cNvSpPr/>
                <p:nvPr/>
              </p:nvSpPr>
              <p:spPr>
                <a:xfrm>
                  <a:off x="4643438" y="2500312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1" name="Rectangle 68"/>
                <p:cNvSpPr/>
                <p:nvPr/>
              </p:nvSpPr>
              <p:spPr>
                <a:xfrm>
                  <a:off x="4643438" y="2285998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2" name="Rectangle 69"/>
                <p:cNvSpPr/>
                <p:nvPr/>
              </p:nvSpPr>
              <p:spPr>
                <a:xfrm>
                  <a:off x="4643438" y="2071684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3" name="Rectangle 70"/>
                <p:cNvSpPr/>
                <p:nvPr/>
              </p:nvSpPr>
              <p:spPr>
                <a:xfrm>
                  <a:off x="4643438" y="1857370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4" name="Rectangle 71"/>
                <p:cNvSpPr/>
                <p:nvPr/>
              </p:nvSpPr>
              <p:spPr>
                <a:xfrm>
                  <a:off x="4643438" y="1643056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5" name="Rectangle 72"/>
                <p:cNvSpPr/>
                <p:nvPr/>
              </p:nvSpPr>
              <p:spPr>
                <a:xfrm>
                  <a:off x="4643438" y="1428742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6" name="Rectangle 73"/>
                <p:cNvSpPr/>
                <p:nvPr/>
              </p:nvSpPr>
              <p:spPr>
                <a:xfrm>
                  <a:off x="4143372" y="1214428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7" name="Rectangle 74"/>
                <p:cNvSpPr/>
                <p:nvPr/>
              </p:nvSpPr>
              <p:spPr>
                <a:xfrm>
                  <a:off x="4643438" y="1214428"/>
                  <a:ext cx="428628" cy="142876"/>
                </a:xfrm>
                <a:prstGeom prst="rect">
                  <a:avLst/>
                </a:prstGeom>
                <a:solidFill>
                  <a:srgbClr val="01A7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78" name="Rectangle 53"/>
            <p:cNvSpPr/>
            <p:nvPr/>
          </p:nvSpPr>
          <p:spPr>
            <a:xfrm>
              <a:off x="8308539" y="3867894"/>
              <a:ext cx="65594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7%</a:t>
              </a:r>
            </a:p>
            <a:p>
              <a:pPr algn="ctr"/>
              <a:r>
                <a:rPr lang="ru-RU" sz="800" dirty="0" smtClean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проходят </a:t>
              </a:r>
            </a:p>
            <a:p>
              <a:pPr algn="ctr"/>
              <a:r>
                <a:rPr lang="ru-RU" sz="800" dirty="0" smtClean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проверки</a:t>
              </a:r>
              <a:endParaRPr lang="en-US" sz="800" dirty="0">
                <a:latin typeface="Liberation Sans" panose="020B0604020202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81" name="Group 177"/>
            <p:cNvGrpSpPr/>
            <p:nvPr/>
          </p:nvGrpSpPr>
          <p:grpSpPr>
            <a:xfrm>
              <a:off x="8452555" y="2633295"/>
              <a:ext cx="295927" cy="1153829"/>
              <a:chOff x="4143360" y="1214428"/>
              <a:chExt cx="928706" cy="2071702"/>
            </a:xfrm>
          </p:grpSpPr>
          <p:sp>
            <p:nvSpPr>
              <p:cNvPr id="182" name="Rectangle 55"/>
              <p:cNvSpPr/>
              <p:nvPr/>
            </p:nvSpPr>
            <p:spPr>
              <a:xfrm>
                <a:off x="4143372" y="3143254"/>
                <a:ext cx="428627" cy="142875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183" name="Rectangle 56"/>
              <p:cNvSpPr/>
              <p:nvPr/>
            </p:nvSpPr>
            <p:spPr>
              <a:xfrm>
                <a:off x="4143360" y="2928940"/>
                <a:ext cx="428628" cy="1428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4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5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6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7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8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9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0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1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gradFill flip="none" rotWithShape="1">
                <a:gsLst>
                  <a:gs pos="0">
                    <a:srgbClr val="01A7B9"/>
                  </a:gs>
                  <a:gs pos="6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92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93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4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5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6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7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8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9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0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1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04" name="Group 177"/>
            <p:cNvGrpSpPr/>
            <p:nvPr/>
          </p:nvGrpSpPr>
          <p:grpSpPr>
            <a:xfrm>
              <a:off x="7804465" y="2642057"/>
              <a:ext cx="295927" cy="1153829"/>
              <a:chOff x="4143360" y="1214428"/>
              <a:chExt cx="928706" cy="2071702"/>
            </a:xfrm>
          </p:grpSpPr>
          <p:sp>
            <p:nvSpPr>
              <p:cNvPr id="205" name="Rectangle 55"/>
              <p:cNvSpPr/>
              <p:nvPr/>
            </p:nvSpPr>
            <p:spPr>
              <a:xfrm>
                <a:off x="4143372" y="3143254"/>
                <a:ext cx="428627" cy="142875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206" name="Rectangle 56"/>
              <p:cNvSpPr/>
              <p:nvPr/>
            </p:nvSpPr>
            <p:spPr>
              <a:xfrm>
                <a:off x="4143360" y="2928940"/>
                <a:ext cx="428628" cy="142875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7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8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9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0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1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2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3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4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5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rgbClr val="01A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6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7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8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9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0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1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2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3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4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25" name="Rectangle 53"/>
            <p:cNvSpPr/>
            <p:nvPr/>
          </p:nvSpPr>
          <p:spPr>
            <a:xfrm>
              <a:off x="7620253" y="3867894"/>
              <a:ext cx="75213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1A7B9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24%</a:t>
              </a:r>
            </a:p>
            <a:p>
              <a:pPr algn="ctr"/>
              <a:r>
                <a:rPr lang="ru-RU" sz="800" dirty="0" smtClean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ведутся </a:t>
              </a:r>
            </a:p>
            <a:p>
              <a:pPr algn="ctr"/>
              <a:r>
                <a:rPr lang="ru-RU" sz="800" dirty="0" smtClean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переговоры</a:t>
              </a:r>
              <a:endParaRPr lang="en-US" sz="800" dirty="0">
                <a:latin typeface="Liberation Sans" panose="020B0604020202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060" name="Группа 2059"/>
          <p:cNvGrpSpPr/>
          <p:nvPr/>
        </p:nvGrpSpPr>
        <p:grpSpPr>
          <a:xfrm>
            <a:off x="5076056" y="3003798"/>
            <a:ext cx="1512168" cy="1656184"/>
            <a:chOff x="5004048" y="2571750"/>
            <a:chExt cx="1512168" cy="1656184"/>
          </a:xfrm>
        </p:grpSpPr>
        <p:grpSp>
          <p:nvGrpSpPr>
            <p:cNvPr id="248" name="Group 178"/>
            <p:cNvGrpSpPr/>
            <p:nvPr/>
          </p:nvGrpSpPr>
          <p:grpSpPr>
            <a:xfrm>
              <a:off x="5004048" y="2571864"/>
              <a:ext cx="631903" cy="1656070"/>
              <a:chOff x="3569185" y="1214428"/>
              <a:chExt cx="2038368" cy="2993430"/>
            </a:xfrm>
          </p:grpSpPr>
          <p:sp>
            <p:nvSpPr>
              <p:cNvPr id="249" name="Rectangle 53"/>
              <p:cNvSpPr/>
              <p:nvPr/>
            </p:nvSpPr>
            <p:spPr>
              <a:xfrm>
                <a:off x="3569185" y="3429008"/>
                <a:ext cx="2038368" cy="778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DB4E15"/>
                    </a:solidFill>
                    <a:latin typeface="Liberation Sans" panose="020B0604020202020204" pitchFamily="34" charset="0"/>
                    <a:ea typeface="Open Sans" pitchFamily="34" charset="0"/>
                    <a:cs typeface="Open Sans" pitchFamily="34" charset="0"/>
                  </a:rPr>
                  <a:t>2 800</a:t>
                </a:r>
              </a:p>
              <a:p>
                <a:pPr algn="ctr"/>
                <a:r>
                  <a:rPr lang="ru-RU" sz="800" dirty="0" smtClean="0">
                    <a:latin typeface="Liberation Sans" panose="020B0604020202020204" pitchFamily="34" charset="0"/>
                    <a:ea typeface="Open Sans" pitchFamily="34" charset="0"/>
                    <a:cs typeface="Open Sans" pitchFamily="34" charset="0"/>
                  </a:rPr>
                  <a:t>посетили</a:t>
                </a:r>
                <a:endParaRPr lang="en-US" sz="800" dirty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250" name="Group 177"/>
              <p:cNvGrpSpPr/>
              <p:nvPr/>
            </p:nvGrpSpPr>
            <p:grpSpPr>
              <a:xfrm>
                <a:off x="4143372" y="1214428"/>
                <a:ext cx="928694" cy="2071702"/>
                <a:chOff x="4143372" y="1214428"/>
                <a:chExt cx="928694" cy="2071702"/>
              </a:xfrm>
            </p:grpSpPr>
            <p:sp>
              <p:nvSpPr>
                <p:cNvPr id="251" name="Rectangle 55"/>
                <p:cNvSpPr/>
                <p:nvPr/>
              </p:nvSpPr>
              <p:spPr>
                <a:xfrm>
                  <a:off x="4143372" y="3143254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2" name="Rectangle 56"/>
                <p:cNvSpPr/>
                <p:nvPr/>
              </p:nvSpPr>
              <p:spPr>
                <a:xfrm>
                  <a:off x="4143372" y="2928940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3" name="Rectangle 57"/>
                <p:cNvSpPr/>
                <p:nvPr/>
              </p:nvSpPr>
              <p:spPr>
                <a:xfrm>
                  <a:off x="4143372" y="2714626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4" name="Rectangle 58"/>
                <p:cNvSpPr/>
                <p:nvPr/>
              </p:nvSpPr>
              <p:spPr>
                <a:xfrm>
                  <a:off x="4143372" y="2500312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5" name="Rectangle 59"/>
                <p:cNvSpPr/>
                <p:nvPr/>
              </p:nvSpPr>
              <p:spPr>
                <a:xfrm>
                  <a:off x="4143372" y="2285998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6" name="Rectangle 60"/>
                <p:cNvSpPr/>
                <p:nvPr/>
              </p:nvSpPr>
              <p:spPr>
                <a:xfrm>
                  <a:off x="4143372" y="2071684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7" name="Rectangle 61"/>
                <p:cNvSpPr/>
                <p:nvPr/>
              </p:nvSpPr>
              <p:spPr>
                <a:xfrm>
                  <a:off x="4143372" y="1857370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8" name="Rectangle 62"/>
                <p:cNvSpPr/>
                <p:nvPr/>
              </p:nvSpPr>
              <p:spPr>
                <a:xfrm>
                  <a:off x="4143372" y="1643056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59" name="Rectangle 63"/>
                <p:cNvSpPr/>
                <p:nvPr/>
              </p:nvSpPr>
              <p:spPr>
                <a:xfrm>
                  <a:off x="4143372" y="1428742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0" name="Rectangle 64"/>
                <p:cNvSpPr/>
                <p:nvPr/>
              </p:nvSpPr>
              <p:spPr>
                <a:xfrm>
                  <a:off x="4643438" y="3143254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1" name="Rectangle 65"/>
                <p:cNvSpPr/>
                <p:nvPr/>
              </p:nvSpPr>
              <p:spPr>
                <a:xfrm>
                  <a:off x="4643438" y="2928940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2" name="Rectangle 66"/>
                <p:cNvSpPr/>
                <p:nvPr/>
              </p:nvSpPr>
              <p:spPr>
                <a:xfrm>
                  <a:off x="4643438" y="2714626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3" name="Rectangle 67"/>
                <p:cNvSpPr/>
                <p:nvPr/>
              </p:nvSpPr>
              <p:spPr>
                <a:xfrm>
                  <a:off x="4643438" y="2500312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4" name="Rectangle 68"/>
                <p:cNvSpPr/>
                <p:nvPr/>
              </p:nvSpPr>
              <p:spPr>
                <a:xfrm>
                  <a:off x="4643438" y="2285998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5" name="Rectangle 69"/>
                <p:cNvSpPr/>
                <p:nvPr/>
              </p:nvSpPr>
              <p:spPr>
                <a:xfrm>
                  <a:off x="4643438" y="2071684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6" name="Rectangle 70"/>
                <p:cNvSpPr/>
                <p:nvPr/>
              </p:nvSpPr>
              <p:spPr>
                <a:xfrm>
                  <a:off x="4643438" y="1857370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7" name="Rectangle 71"/>
                <p:cNvSpPr/>
                <p:nvPr/>
              </p:nvSpPr>
              <p:spPr>
                <a:xfrm>
                  <a:off x="4643438" y="1643056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8" name="Rectangle 72"/>
                <p:cNvSpPr/>
                <p:nvPr/>
              </p:nvSpPr>
              <p:spPr>
                <a:xfrm>
                  <a:off x="4643438" y="1428742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9" name="Rectangle 73"/>
                <p:cNvSpPr/>
                <p:nvPr/>
              </p:nvSpPr>
              <p:spPr>
                <a:xfrm>
                  <a:off x="4143372" y="1214428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70" name="Rectangle 74"/>
                <p:cNvSpPr/>
                <p:nvPr/>
              </p:nvSpPr>
              <p:spPr>
                <a:xfrm>
                  <a:off x="4643438" y="1214428"/>
                  <a:ext cx="428628" cy="142876"/>
                </a:xfrm>
                <a:prstGeom prst="rect">
                  <a:avLst/>
                </a:prstGeom>
                <a:solidFill>
                  <a:srgbClr val="DB4E1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71" name="Group 177"/>
            <p:cNvGrpSpPr/>
            <p:nvPr/>
          </p:nvGrpSpPr>
          <p:grpSpPr>
            <a:xfrm>
              <a:off x="5860249" y="2571750"/>
              <a:ext cx="295927" cy="1153829"/>
              <a:chOff x="4143360" y="1214428"/>
              <a:chExt cx="928706" cy="2071702"/>
            </a:xfrm>
          </p:grpSpPr>
          <p:sp>
            <p:nvSpPr>
              <p:cNvPr id="272" name="Rectangle 55"/>
              <p:cNvSpPr/>
              <p:nvPr/>
            </p:nvSpPr>
            <p:spPr>
              <a:xfrm>
                <a:off x="4143372" y="3143254"/>
                <a:ext cx="428627" cy="142875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rgbClr val="01A7B9"/>
                  </a:solidFill>
                </a:endParaRPr>
              </a:p>
            </p:txBody>
          </p:sp>
          <p:sp>
            <p:nvSpPr>
              <p:cNvPr id="273" name="Rectangle 56"/>
              <p:cNvSpPr/>
              <p:nvPr/>
            </p:nvSpPr>
            <p:spPr>
              <a:xfrm>
                <a:off x="4143360" y="2928940"/>
                <a:ext cx="428628" cy="142875"/>
              </a:xfrm>
              <a:prstGeom prst="rect">
                <a:avLst/>
              </a:prstGeom>
              <a:gradFill flip="none" rotWithShape="1">
                <a:gsLst>
                  <a:gs pos="38000">
                    <a:srgbClr val="DB4E15"/>
                  </a:gs>
                  <a:gs pos="100000">
                    <a:srgbClr val="A9E1E7"/>
                  </a:gs>
                  <a:gs pos="100000">
                    <a:schemeClr val="bg1">
                      <a:lumMod val="7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4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5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6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7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8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9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0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1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2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3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4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5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6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7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8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9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0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1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92" name="Rectangle 53"/>
            <p:cNvSpPr/>
            <p:nvPr/>
          </p:nvSpPr>
          <p:spPr>
            <a:xfrm>
              <a:off x="5606993" y="3795886"/>
              <a:ext cx="9092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13%</a:t>
              </a:r>
            </a:p>
            <a:p>
              <a:pPr algn="ctr"/>
              <a:r>
                <a:rPr lang="ru-RU" sz="800" dirty="0" smtClean="0"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трудоустроены</a:t>
              </a:r>
              <a:endParaRPr lang="en-US" sz="800" dirty="0">
                <a:latin typeface="Liberation Sans" panose="020B0604020202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26" name="Group 178"/>
          <p:cNvGrpSpPr/>
          <p:nvPr/>
        </p:nvGrpSpPr>
        <p:grpSpPr>
          <a:xfrm>
            <a:off x="107501" y="2746800"/>
            <a:ext cx="731290" cy="1699636"/>
            <a:chOff x="3683398" y="1214428"/>
            <a:chExt cx="1809919" cy="2704281"/>
          </a:xfrm>
        </p:grpSpPr>
        <p:sp>
          <p:nvSpPr>
            <p:cNvPr id="227" name="Rectangle 53"/>
            <p:cNvSpPr/>
            <p:nvPr/>
          </p:nvSpPr>
          <p:spPr>
            <a:xfrm>
              <a:off x="3683398" y="3429007"/>
              <a:ext cx="1809919" cy="489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Open Sans" pitchFamily="34" charset="0"/>
                  <a:cs typeface="Open Sans" pitchFamily="34" charset="0"/>
                </a:rPr>
                <a:t>30 796</a:t>
              </a:r>
              <a:endParaRPr lang="en-US" sz="1400" b="1" dirty="0">
                <a:solidFill>
                  <a:srgbClr val="DB4E15"/>
                </a:solidFill>
                <a:latin typeface="Liberation Sans" panose="020B0604020202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28" name="Group 177"/>
            <p:cNvGrpSpPr/>
            <p:nvPr/>
          </p:nvGrpSpPr>
          <p:grpSpPr>
            <a:xfrm>
              <a:off x="4143372" y="1214428"/>
              <a:ext cx="928694" cy="2071702"/>
              <a:chOff x="4143372" y="1214428"/>
              <a:chExt cx="928694" cy="2071702"/>
            </a:xfrm>
          </p:grpSpPr>
          <p:sp>
            <p:nvSpPr>
              <p:cNvPr id="229" name="Rectangle 55"/>
              <p:cNvSpPr/>
              <p:nvPr/>
            </p:nvSpPr>
            <p:spPr>
              <a:xfrm>
                <a:off x="4143372" y="3143254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0" name="Rectangle 56"/>
              <p:cNvSpPr/>
              <p:nvPr/>
            </p:nvSpPr>
            <p:spPr>
              <a:xfrm>
                <a:off x="4143372" y="2928940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1" name="Rectangle 57"/>
              <p:cNvSpPr/>
              <p:nvPr/>
            </p:nvSpPr>
            <p:spPr>
              <a:xfrm>
                <a:off x="4143372" y="2714626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2" name="Rectangle 58"/>
              <p:cNvSpPr/>
              <p:nvPr/>
            </p:nvSpPr>
            <p:spPr>
              <a:xfrm>
                <a:off x="4143372" y="2500312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3" name="Rectangle 59"/>
              <p:cNvSpPr/>
              <p:nvPr/>
            </p:nvSpPr>
            <p:spPr>
              <a:xfrm>
                <a:off x="4143372" y="2285998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4" name="Rectangle 60"/>
              <p:cNvSpPr/>
              <p:nvPr/>
            </p:nvSpPr>
            <p:spPr>
              <a:xfrm>
                <a:off x="4143372" y="2071684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5" name="Rectangle 61"/>
              <p:cNvSpPr/>
              <p:nvPr/>
            </p:nvSpPr>
            <p:spPr>
              <a:xfrm>
                <a:off x="4143372" y="1857370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6" name="Rectangle 62"/>
              <p:cNvSpPr/>
              <p:nvPr/>
            </p:nvSpPr>
            <p:spPr>
              <a:xfrm>
                <a:off x="4143372" y="1643056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7" name="Rectangle 63"/>
              <p:cNvSpPr/>
              <p:nvPr/>
            </p:nvSpPr>
            <p:spPr>
              <a:xfrm>
                <a:off x="4143372" y="1428742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8" name="Rectangle 64"/>
              <p:cNvSpPr/>
              <p:nvPr/>
            </p:nvSpPr>
            <p:spPr>
              <a:xfrm>
                <a:off x="4643438" y="3143254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9" name="Rectangle 65"/>
              <p:cNvSpPr/>
              <p:nvPr/>
            </p:nvSpPr>
            <p:spPr>
              <a:xfrm>
                <a:off x="4643438" y="2928940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0" name="Rectangle 66"/>
              <p:cNvSpPr/>
              <p:nvPr/>
            </p:nvSpPr>
            <p:spPr>
              <a:xfrm>
                <a:off x="4643438" y="2714626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1" name="Rectangle 67"/>
              <p:cNvSpPr/>
              <p:nvPr/>
            </p:nvSpPr>
            <p:spPr>
              <a:xfrm>
                <a:off x="4643438" y="2500312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2" name="Rectangle 68"/>
              <p:cNvSpPr/>
              <p:nvPr/>
            </p:nvSpPr>
            <p:spPr>
              <a:xfrm>
                <a:off x="4643438" y="2285998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3" name="Rectangle 69"/>
              <p:cNvSpPr/>
              <p:nvPr/>
            </p:nvSpPr>
            <p:spPr>
              <a:xfrm>
                <a:off x="4643438" y="2071684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4" name="Rectangle 70"/>
              <p:cNvSpPr/>
              <p:nvPr/>
            </p:nvSpPr>
            <p:spPr>
              <a:xfrm>
                <a:off x="4643438" y="1857370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5" name="Rectangle 71"/>
              <p:cNvSpPr/>
              <p:nvPr/>
            </p:nvSpPr>
            <p:spPr>
              <a:xfrm>
                <a:off x="4643438" y="1643056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6" name="Rectangle 72"/>
              <p:cNvSpPr/>
              <p:nvPr/>
            </p:nvSpPr>
            <p:spPr>
              <a:xfrm>
                <a:off x="4643438" y="1428742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7" name="Rectangle 73"/>
              <p:cNvSpPr/>
              <p:nvPr/>
            </p:nvSpPr>
            <p:spPr>
              <a:xfrm>
                <a:off x="4143372" y="1214428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3" name="Rectangle 74"/>
              <p:cNvSpPr/>
              <p:nvPr/>
            </p:nvSpPr>
            <p:spPr>
              <a:xfrm>
                <a:off x="4643438" y="1214428"/>
                <a:ext cx="428628" cy="142876"/>
              </a:xfrm>
              <a:prstGeom prst="rect">
                <a:avLst/>
              </a:prstGeom>
              <a:solidFill>
                <a:srgbClr val="DB4E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94" name="Rectangle 52"/>
          <p:cNvSpPr/>
          <p:nvPr/>
        </p:nvSpPr>
        <p:spPr>
          <a:xfrm>
            <a:off x="755576" y="434013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охвачены </a:t>
            </a:r>
          </a:p>
          <a:p>
            <a:pPr algn="ctr"/>
            <a:r>
              <a:rPr lang="ru-RU" sz="800" dirty="0" err="1" smtClean="0">
                <a:latin typeface="Liberation Sans" panose="020B0604020202020204" pitchFamily="34" charset="0"/>
                <a:ea typeface="Open Sans Light" pitchFamily="34" charset="0"/>
                <a:cs typeface="Open Sans Light" pitchFamily="34" charset="0"/>
              </a:rPr>
              <a:t>обзвоном</a:t>
            </a:r>
            <a:endParaRPr lang="en-US" sz="800" dirty="0">
              <a:latin typeface="Liberation Sans" panose="020B0604020202020204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890194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36804" y="871633"/>
            <a:ext cx="2830391" cy="1340077"/>
            <a:chOff x="5036804" y="871633"/>
            <a:chExt cx="2830391" cy="1340077"/>
          </a:xfrm>
        </p:grpSpPr>
        <p:grpSp>
          <p:nvGrpSpPr>
            <p:cNvPr id="2056" name="Группа 2055"/>
            <p:cNvGrpSpPr/>
            <p:nvPr/>
          </p:nvGrpSpPr>
          <p:grpSpPr>
            <a:xfrm>
              <a:off x="5036804" y="871633"/>
              <a:ext cx="2830391" cy="1340077"/>
              <a:chOff x="4316724" y="1085210"/>
              <a:chExt cx="2830391" cy="1340077"/>
            </a:xfrm>
          </p:grpSpPr>
          <p:grpSp>
            <p:nvGrpSpPr>
              <p:cNvPr id="2055" name="Группа 2054"/>
              <p:cNvGrpSpPr/>
              <p:nvPr/>
            </p:nvGrpSpPr>
            <p:grpSpPr>
              <a:xfrm>
                <a:off x="4316724" y="1085210"/>
                <a:ext cx="2830391" cy="1340077"/>
                <a:chOff x="5436096" y="843558"/>
                <a:chExt cx="2830391" cy="1340077"/>
              </a:xfrm>
            </p:grpSpPr>
            <p:grpSp>
              <p:nvGrpSpPr>
                <p:cNvPr id="86" name="Группа 85"/>
                <p:cNvGrpSpPr/>
                <p:nvPr/>
              </p:nvGrpSpPr>
              <p:grpSpPr>
                <a:xfrm>
                  <a:off x="5840226" y="1185125"/>
                  <a:ext cx="2426261" cy="661733"/>
                  <a:chOff x="398747" y="669395"/>
                  <a:chExt cx="3835939" cy="986146"/>
                </a:xfrm>
              </p:grpSpPr>
              <p:pic>
                <p:nvPicPr>
                  <p:cNvPr id="87" name="Picture 3" descr="\\dtzn-srv\Отдел трудоустройства\Повереннов С.Н\картинки для презентаций\Безымянный5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747" y="674329"/>
                    <a:ext cx="2772162" cy="981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" name="Picture 3" descr="\\dtzn-srv\Отдел трудоустройства\Повереннов С.Н\картинки для презентаций\Безымянный5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50000"/>
                  <a:stretch/>
                </p:blipFill>
                <p:spPr bwMode="auto">
                  <a:xfrm>
                    <a:off x="2848605" y="670221"/>
                    <a:ext cx="1386081" cy="981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" name="Picture 4" descr="\\dtzn-srv\Отдел трудоустройства\Повереннов С.Н\картинки для презентаций\Безымянный5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2190" r="24520"/>
                  <a:stretch/>
                </p:blipFill>
                <p:spPr bwMode="auto">
                  <a:xfrm>
                    <a:off x="2016435" y="669395"/>
                    <a:ext cx="1477282" cy="9812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0" name="组合 77"/>
                <p:cNvGrpSpPr/>
                <p:nvPr/>
              </p:nvGrpSpPr>
              <p:grpSpPr>
                <a:xfrm>
                  <a:off x="5436096" y="843558"/>
                  <a:ext cx="1512168" cy="1340077"/>
                  <a:chOff x="2077338" y="1557586"/>
                  <a:chExt cx="2138277" cy="1907041"/>
                </a:xfrm>
              </p:grpSpPr>
              <p:sp>
                <p:nvSpPr>
                  <p:cNvPr id="91" name="任意多边形 78"/>
                  <p:cNvSpPr>
                    <a:spLocks/>
                  </p:cNvSpPr>
                  <p:nvPr/>
                </p:nvSpPr>
                <p:spPr bwMode="auto">
                  <a:xfrm rot="10800000">
                    <a:off x="2082168" y="1557586"/>
                    <a:ext cx="2123116" cy="1895135"/>
                  </a:xfrm>
                  <a:custGeom>
                    <a:avLst/>
                    <a:gdLst>
                      <a:gd name="connsiteX0" fmla="*/ 1795626 w 2791387"/>
                      <a:gd name="connsiteY0" fmla="*/ 2117139 h 2491648"/>
                      <a:gd name="connsiteX1" fmla="*/ 1950063 w 2791387"/>
                      <a:gd name="connsiteY1" fmla="*/ 2028434 h 2491648"/>
                      <a:gd name="connsiteX2" fmla="*/ 2350454 w 2791387"/>
                      <a:gd name="connsiteY2" fmla="*/ 1334530 h 2491648"/>
                      <a:gd name="connsiteX3" fmla="*/ 2350454 w 2791387"/>
                      <a:gd name="connsiteY3" fmla="*/ 1157119 h 2491648"/>
                      <a:gd name="connsiteX4" fmla="*/ 1950063 w 2791387"/>
                      <a:gd name="connsiteY4" fmla="*/ 463215 h 2491648"/>
                      <a:gd name="connsiteX5" fmla="*/ 1795626 w 2791387"/>
                      <a:gd name="connsiteY5" fmla="*/ 374509 h 2491648"/>
                      <a:gd name="connsiteX6" fmla="*/ 994844 w 2791387"/>
                      <a:gd name="connsiteY6" fmla="*/ 374509 h 2491648"/>
                      <a:gd name="connsiteX7" fmla="*/ 840408 w 2791387"/>
                      <a:gd name="connsiteY7" fmla="*/ 463215 h 2491648"/>
                      <a:gd name="connsiteX8" fmla="*/ 440017 w 2791387"/>
                      <a:gd name="connsiteY8" fmla="*/ 1157119 h 2491648"/>
                      <a:gd name="connsiteX9" fmla="*/ 440017 w 2791387"/>
                      <a:gd name="connsiteY9" fmla="*/ 1334530 h 2491648"/>
                      <a:gd name="connsiteX10" fmla="*/ 840408 w 2791387"/>
                      <a:gd name="connsiteY10" fmla="*/ 2028434 h 2491648"/>
                      <a:gd name="connsiteX11" fmla="*/ 994844 w 2791387"/>
                      <a:gd name="connsiteY11" fmla="*/ 2117139 h 2491648"/>
                      <a:gd name="connsiteX12" fmla="*/ 1967414 w 2791387"/>
                      <a:gd name="connsiteY12" fmla="*/ 2491648 h 2491648"/>
                      <a:gd name="connsiteX13" fmla="*/ 822440 w 2791387"/>
                      <a:gd name="connsiteY13" fmla="*/ 2491648 h 2491648"/>
                      <a:gd name="connsiteX14" fmla="*/ 601623 w 2791387"/>
                      <a:gd name="connsiteY14" fmla="*/ 2364815 h 2491648"/>
                      <a:gd name="connsiteX15" fmla="*/ 29136 w 2791387"/>
                      <a:gd name="connsiteY15" fmla="*/ 1372657 h 2491648"/>
                      <a:gd name="connsiteX16" fmla="*/ 29136 w 2791387"/>
                      <a:gd name="connsiteY16" fmla="*/ 1118992 h 2491648"/>
                      <a:gd name="connsiteX17" fmla="*/ 601623 w 2791387"/>
                      <a:gd name="connsiteY17" fmla="*/ 126833 h 2491648"/>
                      <a:gd name="connsiteX18" fmla="*/ 822440 w 2791387"/>
                      <a:gd name="connsiteY18" fmla="*/ 0 h 2491648"/>
                      <a:gd name="connsiteX19" fmla="*/ 1967414 w 2791387"/>
                      <a:gd name="connsiteY19" fmla="*/ 0 h 2491648"/>
                      <a:gd name="connsiteX20" fmla="*/ 2188231 w 2791387"/>
                      <a:gd name="connsiteY20" fmla="*/ 126833 h 2491648"/>
                      <a:gd name="connsiteX21" fmla="*/ 2760718 w 2791387"/>
                      <a:gd name="connsiteY21" fmla="*/ 1118992 h 2491648"/>
                      <a:gd name="connsiteX22" fmla="*/ 2760718 w 2791387"/>
                      <a:gd name="connsiteY22" fmla="*/ 1372657 h 2491648"/>
                      <a:gd name="connsiteX23" fmla="*/ 2188231 w 2791387"/>
                      <a:gd name="connsiteY23" fmla="*/ 2364815 h 2491648"/>
                      <a:gd name="connsiteX24" fmla="*/ 1967414 w 2791387"/>
                      <a:gd name="connsiteY24" fmla="*/ 2491648 h 2491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791387" h="2491648">
                        <a:moveTo>
                          <a:pt x="1795626" y="2117139"/>
                        </a:moveTo>
                        <a:cubicBezTo>
                          <a:pt x="1852825" y="2117139"/>
                          <a:pt x="1921463" y="2077079"/>
                          <a:pt x="1950063" y="2028434"/>
                        </a:cubicBezTo>
                        <a:cubicBezTo>
                          <a:pt x="1950063" y="2028434"/>
                          <a:pt x="1950063" y="2028434"/>
                          <a:pt x="2350454" y="1334530"/>
                        </a:cubicBezTo>
                        <a:cubicBezTo>
                          <a:pt x="2379053" y="1285885"/>
                          <a:pt x="2379053" y="1205764"/>
                          <a:pt x="2350454" y="1157119"/>
                        </a:cubicBezTo>
                        <a:cubicBezTo>
                          <a:pt x="2350454" y="1157119"/>
                          <a:pt x="2350454" y="1157119"/>
                          <a:pt x="1950063" y="463215"/>
                        </a:cubicBezTo>
                        <a:cubicBezTo>
                          <a:pt x="1921463" y="414570"/>
                          <a:pt x="1852825" y="374509"/>
                          <a:pt x="1795626" y="374509"/>
                        </a:cubicBezTo>
                        <a:cubicBezTo>
                          <a:pt x="1795626" y="374509"/>
                          <a:pt x="1795626" y="374509"/>
                          <a:pt x="994844" y="374509"/>
                        </a:cubicBezTo>
                        <a:cubicBezTo>
                          <a:pt x="939075" y="374509"/>
                          <a:pt x="869007" y="414570"/>
                          <a:pt x="840408" y="463215"/>
                        </a:cubicBezTo>
                        <a:cubicBezTo>
                          <a:pt x="840408" y="463215"/>
                          <a:pt x="840408" y="463215"/>
                          <a:pt x="440017" y="1157119"/>
                        </a:cubicBezTo>
                        <a:cubicBezTo>
                          <a:pt x="412847" y="1205764"/>
                          <a:pt x="412847" y="1285885"/>
                          <a:pt x="440017" y="1334530"/>
                        </a:cubicBezTo>
                        <a:cubicBezTo>
                          <a:pt x="440017" y="1334530"/>
                          <a:pt x="440017" y="1334530"/>
                          <a:pt x="840408" y="2028434"/>
                        </a:cubicBezTo>
                        <a:cubicBezTo>
                          <a:pt x="869007" y="2077079"/>
                          <a:pt x="939075" y="2117139"/>
                          <a:pt x="994844" y="2117139"/>
                        </a:cubicBezTo>
                        <a:close/>
                        <a:moveTo>
                          <a:pt x="1967414" y="2491648"/>
                        </a:moveTo>
                        <a:lnTo>
                          <a:pt x="822440" y="2491648"/>
                        </a:lnTo>
                        <a:cubicBezTo>
                          <a:pt x="742700" y="2491648"/>
                          <a:pt x="642515" y="2434369"/>
                          <a:pt x="601623" y="2364815"/>
                        </a:cubicBezTo>
                        <a:cubicBezTo>
                          <a:pt x="29136" y="1372657"/>
                          <a:pt x="29136" y="1372657"/>
                          <a:pt x="29136" y="1372657"/>
                        </a:cubicBezTo>
                        <a:cubicBezTo>
                          <a:pt x="-9712" y="1303103"/>
                          <a:pt x="-9712" y="1188545"/>
                          <a:pt x="29136" y="1118992"/>
                        </a:cubicBezTo>
                        <a:cubicBezTo>
                          <a:pt x="601623" y="126833"/>
                          <a:pt x="601623" y="126833"/>
                          <a:pt x="601623" y="126833"/>
                        </a:cubicBezTo>
                        <a:cubicBezTo>
                          <a:pt x="642515" y="57280"/>
                          <a:pt x="742700" y="0"/>
                          <a:pt x="822440" y="0"/>
                        </a:cubicBezTo>
                        <a:cubicBezTo>
                          <a:pt x="1967414" y="0"/>
                          <a:pt x="1967414" y="0"/>
                          <a:pt x="1967414" y="0"/>
                        </a:cubicBezTo>
                        <a:cubicBezTo>
                          <a:pt x="2049198" y="0"/>
                          <a:pt x="2147339" y="57280"/>
                          <a:pt x="2188231" y="126833"/>
                        </a:cubicBezTo>
                        <a:cubicBezTo>
                          <a:pt x="2760718" y="1118992"/>
                          <a:pt x="2760718" y="1118992"/>
                          <a:pt x="2760718" y="1118992"/>
                        </a:cubicBezTo>
                        <a:cubicBezTo>
                          <a:pt x="2801610" y="1188545"/>
                          <a:pt x="2801610" y="1303103"/>
                          <a:pt x="2760718" y="1372657"/>
                        </a:cubicBezTo>
                        <a:cubicBezTo>
                          <a:pt x="2188231" y="2364815"/>
                          <a:pt x="2188231" y="2364815"/>
                          <a:pt x="2188231" y="2364815"/>
                        </a:cubicBezTo>
                        <a:cubicBezTo>
                          <a:pt x="2147339" y="2434369"/>
                          <a:pt x="2049198" y="2491648"/>
                          <a:pt x="1967414" y="2491648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bg1">
                          <a:lumMod val="9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2700000" scaled="1"/>
                  </a:gradFill>
                  <a:ln w="19050">
                    <a:noFill/>
                  </a:ln>
                  <a:effectLst>
                    <a:outerShdw blurRad="1524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0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Freeform 5"/>
                  <p:cNvSpPr>
                    <a:spLocks/>
                  </p:cNvSpPr>
                  <p:nvPr/>
                </p:nvSpPr>
                <p:spPr bwMode="auto">
                  <a:xfrm rot="10800000">
                    <a:off x="2077338" y="1569492"/>
                    <a:ext cx="2138277" cy="1895135"/>
                  </a:xfrm>
                  <a:custGeom>
                    <a:avLst/>
                    <a:gdLst>
                      <a:gd name="T0" fmla="*/ 407 w 1375"/>
                      <a:gd name="T1" fmla="*/ 1218 h 1218"/>
                      <a:gd name="T2" fmla="*/ 299 w 1375"/>
                      <a:gd name="T3" fmla="*/ 1156 h 1218"/>
                      <a:gd name="T4" fmla="*/ 19 w 1375"/>
                      <a:gd name="T5" fmla="*/ 671 h 1218"/>
                      <a:gd name="T6" fmla="*/ 19 w 1375"/>
                      <a:gd name="T7" fmla="*/ 547 h 1218"/>
                      <a:gd name="T8" fmla="*/ 299 w 1375"/>
                      <a:gd name="T9" fmla="*/ 62 h 1218"/>
                      <a:gd name="T10" fmla="*/ 407 w 1375"/>
                      <a:gd name="T11" fmla="*/ 0 h 1218"/>
                      <a:gd name="T12" fmla="*/ 967 w 1375"/>
                      <a:gd name="T13" fmla="*/ 0 h 1218"/>
                      <a:gd name="T14" fmla="*/ 1075 w 1375"/>
                      <a:gd name="T15" fmla="*/ 62 h 1218"/>
                      <a:gd name="T16" fmla="*/ 1355 w 1375"/>
                      <a:gd name="T17" fmla="*/ 547 h 1218"/>
                      <a:gd name="T18" fmla="*/ 1355 w 1375"/>
                      <a:gd name="T19" fmla="*/ 671 h 1218"/>
                      <a:gd name="T20" fmla="*/ 1075 w 1375"/>
                      <a:gd name="T21" fmla="*/ 1156 h 1218"/>
                      <a:gd name="T22" fmla="*/ 967 w 1375"/>
                      <a:gd name="T23" fmla="*/ 1218 h 1218"/>
                      <a:gd name="T24" fmla="*/ 407 w 1375"/>
                      <a:gd name="T25" fmla="*/ 1218 h 1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75" h="1218">
                        <a:moveTo>
                          <a:pt x="407" y="1218"/>
                        </a:moveTo>
                        <a:cubicBezTo>
                          <a:pt x="368" y="1218"/>
                          <a:pt x="319" y="1190"/>
                          <a:pt x="299" y="1156"/>
                        </a:cubicBezTo>
                        <a:cubicBezTo>
                          <a:pt x="19" y="671"/>
                          <a:pt x="19" y="671"/>
                          <a:pt x="19" y="671"/>
                        </a:cubicBezTo>
                        <a:cubicBezTo>
                          <a:pt x="0" y="637"/>
                          <a:pt x="0" y="581"/>
                          <a:pt x="19" y="547"/>
                        </a:cubicBezTo>
                        <a:cubicBezTo>
                          <a:pt x="299" y="62"/>
                          <a:pt x="299" y="62"/>
                          <a:pt x="299" y="62"/>
                        </a:cubicBezTo>
                        <a:cubicBezTo>
                          <a:pt x="319" y="28"/>
                          <a:pt x="368" y="0"/>
                          <a:pt x="407" y="0"/>
                        </a:cubicBezTo>
                        <a:cubicBezTo>
                          <a:pt x="967" y="0"/>
                          <a:pt x="967" y="0"/>
                          <a:pt x="967" y="0"/>
                        </a:cubicBezTo>
                        <a:cubicBezTo>
                          <a:pt x="1007" y="0"/>
                          <a:pt x="1055" y="28"/>
                          <a:pt x="1075" y="62"/>
                        </a:cubicBezTo>
                        <a:cubicBezTo>
                          <a:pt x="1355" y="547"/>
                          <a:pt x="1355" y="547"/>
                          <a:pt x="1355" y="547"/>
                        </a:cubicBezTo>
                        <a:cubicBezTo>
                          <a:pt x="1375" y="581"/>
                          <a:pt x="1375" y="637"/>
                          <a:pt x="1355" y="671"/>
                        </a:cubicBezTo>
                        <a:cubicBezTo>
                          <a:pt x="1075" y="1156"/>
                          <a:pt x="1075" y="1156"/>
                          <a:pt x="1075" y="1156"/>
                        </a:cubicBezTo>
                        <a:cubicBezTo>
                          <a:pt x="1055" y="1190"/>
                          <a:pt x="1007" y="1218"/>
                          <a:pt x="967" y="1218"/>
                        </a:cubicBezTo>
                        <a:lnTo>
                          <a:pt x="407" y="1218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0"/>
                    </a:schemeClr>
                  </a:solidFill>
                  <a:ln w="38100">
                    <a:gradFill flip="none" rotWithShape="1">
                      <a:gsLst>
                        <a:gs pos="100000">
                          <a:schemeClr val="bg1"/>
                        </a:gs>
                        <a:gs pos="0">
                          <a:schemeClr val="bg1">
                            <a:lumMod val="65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effectLst/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013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" name="Freeform 5"/>
                  <p:cNvSpPr>
                    <a:spLocks/>
                  </p:cNvSpPr>
                  <p:nvPr/>
                </p:nvSpPr>
                <p:spPr bwMode="auto">
                  <a:xfrm rot="10800000">
                    <a:off x="2395981" y="1852194"/>
                    <a:ext cx="1495486" cy="1325435"/>
                  </a:xfrm>
                  <a:custGeom>
                    <a:avLst/>
                    <a:gdLst>
                      <a:gd name="T0" fmla="*/ 407 w 1375"/>
                      <a:gd name="T1" fmla="*/ 1218 h 1218"/>
                      <a:gd name="T2" fmla="*/ 299 w 1375"/>
                      <a:gd name="T3" fmla="*/ 1156 h 1218"/>
                      <a:gd name="T4" fmla="*/ 19 w 1375"/>
                      <a:gd name="T5" fmla="*/ 671 h 1218"/>
                      <a:gd name="T6" fmla="*/ 19 w 1375"/>
                      <a:gd name="T7" fmla="*/ 547 h 1218"/>
                      <a:gd name="T8" fmla="*/ 299 w 1375"/>
                      <a:gd name="T9" fmla="*/ 62 h 1218"/>
                      <a:gd name="T10" fmla="*/ 407 w 1375"/>
                      <a:gd name="T11" fmla="*/ 0 h 1218"/>
                      <a:gd name="T12" fmla="*/ 967 w 1375"/>
                      <a:gd name="T13" fmla="*/ 0 h 1218"/>
                      <a:gd name="T14" fmla="*/ 1075 w 1375"/>
                      <a:gd name="T15" fmla="*/ 62 h 1218"/>
                      <a:gd name="T16" fmla="*/ 1355 w 1375"/>
                      <a:gd name="T17" fmla="*/ 547 h 1218"/>
                      <a:gd name="T18" fmla="*/ 1355 w 1375"/>
                      <a:gd name="T19" fmla="*/ 671 h 1218"/>
                      <a:gd name="T20" fmla="*/ 1075 w 1375"/>
                      <a:gd name="T21" fmla="*/ 1156 h 1218"/>
                      <a:gd name="T22" fmla="*/ 967 w 1375"/>
                      <a:gd name="T23" fmla="*/ 1218 h 1218"/>
                      <a:gd name="T24" fmla="*/ 407 w 1375"/>
                      <a:gd name="T25" fmla="*/ 1218 h 1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75" h="1218">
                        <a:moveTo>
                          <a:pt x="407" y="1218"/>
                        </a:moveTo>
                        <a:cubicBezTo>
                          <a:pt x="368" y="1218"/>
                          <a:pt x="319" y="1190"/>
                          <a:pt x="299" y="1156"/>
                        </a:cubicBezTo>
                        <a:cubicBezTo>
                          <a:pt x="19" y="671"/>
                          <a:pt x="19" y="671"/>
                          <a:pt x="19" y="671"/>
                        </a:cubicBezTo>
                        <a:cubicBezTo>
                          <a:pt x="0" y="637"/>
                          <a:pt x="0" y="581"/>
                          <a:pt x="19" y="547"/>
                        </a:cubicBezTo>
                        <a:cubicBezTo>
                          <a:pt x="299" y="62"/>
                          <a:pt x="299" y="62"/>
                          <a:pt x="299" y="62"/>
                        </a:cubicBezTo>
                        <a:cubicBezTo>
                          <a:pt x="319" y="28"/>
                          <a:pt x="368" y="0"/>
                          <a:pt x="407" y="0"/>
                        </a:cubicBezTo>
                        <a:cubicBezTo>
                          <a:pt x="967" y="0"/>
                          <a:pt x="967" y="0"/>
                          <a:pt x="967" y="0"/>
                        </a:cubicBezTo>
                        <a:cubicBezTo>
                          <a:pt x="1007" y="0"/>
                          <a:pt x="1055" y="28"/>
                          <a:pt x="1075" y="62"/>
                        </a:cubicBezTo>
                        <a:cubicBezTo>
                          <a:pt x="1355" y="547"/>
                          <a:pt x="1355" y="547"/>
                          <a:pt x="1355" y="547"/>
                        </a:cubicBezTo>
                        <a:cubicBezTo>
                          <a:pt x="1375" y="581"/>
                          <a:pt x="1375" y="637"/>
                          <a:pt x="1355" y="671"/>
                        </a:cubicBezTo>
                        <a:cubicBezTo>
                          <a:pt x="1075" y="1156"/>
                          <a:pt x="1075" y="1156"/>
                          <a:pt x="1075" y="1156"/>
                        </a:cubicBezTo>
                        <a:cubicBezTo>
                          <a:pt x="1055" y="1190"/>
                          <a:pt x="1007" y="1218"/>
                          <a:pt x="967" y="1218"/>
                        </a:cubicBezTo>
                        <a:lnTo>
                          <a:pt x="407" y="1218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0"/>
                    </a:schemeClr>
                  </a:solidFill>
                  <a:ln w="38100">
                    <a:gradFill flip="none" rotWithShape="1">
                      <a:gsLst>
                        <a:gs pos="0">
                          <a:srgbClr val="F7F7F7"/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2700000" scaled="1"/>
                      <a:tileRect/>
                    </a:gradFill>
                  </a:ln>
                  <a:effectLst/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013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053" name="Прямоугольник 2052"/>
              <p:cNvSpPr/>
              <p:nvPr/>
            </p:nvSpPr>
            <p:spPr>
              <a:xfrm>
                <a:off x="6028243" y="1590154"/>
                <a:ext cx="735853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6872066" y="1347614"/>
              <a:ext cx="322282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6604711" y="1296781"/>
            <a:ext cx="104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Liberation Sans" panose="020B0604020202020204" pitchFamily="34" charset="0"/>
              </a:rPr>
              <a:t>Ярмарки </a:t>
            </a:r>
          </a:p>
          <a:p>
            <a:r>
              <a:rPr lang="ru-RU" sz="1200" dirty="0" smtClean="0">
                <a:latin typeface="Liberation Sans" panose="020B0604020202020204" pitchFamily="34" charset="0"/>
              </a:rPr>
              <a:t>вакансий</a:t>
            </a:r>
            <a:endParaRPr lang="ru-RU" sz="1200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-92546"/>
            <a:ext cx="90010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Liberation Sans" panose="020B0604020202020204" pitchFamily="34" charset="0"/>
              </a:rPr>
              <a:t>Б</a:t>
            </a:r>
            <a:r>
              <a:rPr lang="ru-RU" sz="2000" b="1" dirty="0" smtClean="0">
                <a:latin typeface="Liberation Sans" panose="020B0604020202020204" pitchFamily="34" charset="0"/>
              </a:rPr>
              <a:t>изнес-ситуация «</a:t>
            </a:r>
            <a:r>
              <a:rPr lang="ru-RU" sz="2000" b="1" dirty="0" err="1" smtClean="0">
                <a:latin typeface="Liberation Sans" panose="020B0604020202020204" pitchFamily="34" charset="0"/>
              </a:rPr>
              <a:t>масс-рекрутинг</a:t>
            </a:r>
            <a:r>
              <a:rPr lang="ru-RU" sz="2000" b="1" dirty="0" smtClean="0">
                <a:latin typeface="Liberation Sans" panose="020B0604020202020204" pitchFamily="34" charset="0"/>
              </a:rPr>
              <a:t>» </a:t>
            </a:r>
            <a:br>
              <a:rPr lang="ru-RU" sz="2000" b="1" dirty="0" smtClean="0">
                <a:latin typeface="Liberation Sans" panose="020B0604020202020204" pitchFamily="34" charset="0"/>
              </a:rPr>
            </a:br>
            <a:r>
              <a:rPr lang="ru-RU" sz="2000" b="1" dirty="0" smtClean="0">
                <a:latin typeface="Liberation Sans" panose="020B0604020202020204" pitchFamily="34" charset="0"/>
              </a:rPr>
              <a:t>в условиях дефицита времени. Временная диаграмма.</a:t>
            </a:r>
            <a:endParaRPr lang="ru-RU" sz="2000" b="1" dirty="0">
              <a:latin typeface="Liberation Sans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90194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/>
          </p:nvPr>
        </p:nvGraphicFramePr>
        <p:xfrm>
          <a:off x="357158" y="3000378"/>
          <a:ext cx="8517257" cy="204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61"/>
                <a:gridCol w="293213"/>
                <a:gridCol w="7897783"/>
              </a:tblGrid>
              <a:tr h="226706">
                <a:tc>
                  <a:txBody>
                    <a:bodyPr/>
                    <a:lstStyle/>
                    <a:p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первичный </a:t>
                      </a:r>
                      <a:r>
                        <a:rPr lang="ru-RU" sz="1400" dirty="0" err="1" smtClean="0">
                          <a:latin typeface="Liberation Serif" panose="02020603050405020304" pitchFamily="18" charset="0"/>
                        </a:rPr>
                        <a:t>обзвон</a:t>
                      </a:r>
                      <a:endParaRPr lang="ru-RU" sz="1400" dirty="0" smtClean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54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вторичный </a:t>
                      </a:r>
                      <a:r>
                        <a:rPr lang="ru-RU" sz="1400" dirty="0" err="1" smtClean="0">
                          <a:latin typeface="Liberation Serif" panose="02020603050405020304" pitchFamily="18" charset="0"/>
                        </a:rPr>
                        <a:t>обзвон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(этап мотивационной коммуникации) 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ожидание согласования кандидата с заказчиком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оформление приема на работу кандидата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(проведение проверок, прохождение медкомиссии и т.д.)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организация обучения (при необходимости)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0" y="968150"/>
            <a:ext cx="8946740" cy="2285617"/>
            <a:chOff x="0" y="771550"/>
            <a:chExt cx="8946740" cy="2285617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619672" y="1851670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0" y="771550"/>
              <a:ext cx="8946740" cy="2285617"/>
              <a:chOff x="0" y="627534"/>
              <a:chExt cx="8946740" cy="228561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115616" y="2211710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Liberation Serif" panose="02020603050405020304" pitchFamily="18" charset="0"/>
                  </a:rPr>
                  <a:t>1</a:t>
                </a:r>
                <a:endParaRPr lang="ru-RU" sz="1600" dirty="0">
                  <a:latin typeface="Liberation Serif" panose="02020603050405020304" pitchFamily="18" charset="0"/>
                </a:endParaRPr>
              </a:p>
            </p:txBody>
          </p:sp>
          <p:grpSp>
            <p:nvGrpSpPr>
              <p:cNvPr id="49" name="Группа 48"/>
              <p:cNvGrpSpPr/>
              <p:nvPr/>
            </p:nvGrpSpPr>
            <p:grpSpPr>
              <a:xfrm>
                <a:off x="0" y="627534"/>
                <a:ext cx="8946740" cy="2285617"/>
                <a:chOff x="0" y="627534"/>
                <a:chExt cx="8946740" cy="2285617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843808" y="1369100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rgbClr val="FF0000"/>
                      </a:solidFill>
                      <a:latin typeface="Liberation Serif" panose="02020603050405020304" pitchFamily="18" charset="0"/>
                    </a:rPr>
                    <a:t>3</a:t>
                  </a:r>
                  <a:endParaRPr lang="ru-RU" sz="1600" b="1" dirty="0">
                    <a:solidFill>
                      <a:srgbClr val="FF0000"/>
                    </a:solidFill>
                    <a:latin typeface="Liberation Serif" panose="02020603050405020304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652120" y="890305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rgbClr val="FF0000"/>
                      </a:solidFill>
                      <a:latin typeface="Liberation Serif" panose="02020603050405020304" pitchFamily="18" charset="0"/>
                    </a:rPr>
                    <a:t>4</a:t>
                  </a:r>
                  <a:endParaRPr lang="ru-RU" sz="1600" b="1" dirty="0">
                    <a:solidFill>
                      <a:srgbClr val="FF0000"/>
                    </a:solidFill>
                    <a:latin typeface="Liberation Serif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812360" y="915566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 smtClean="0">
                      <a:latin typeface="Liberation Serif" panose="02020603050405020304" pitchFamily="18" charset="0"/>
                    </a:rPr>
                    <a:t>5</a:t>
                  </a:r>
                  <a:endParaRPr lang="ru-RU" sz="1600" dirty="0">
                    <a:latin typeface="Liberation Serif" panose="02020603050405020304" pitchFamily="18" charset="0"/>
                  </a:endParaRPr>
                </a:p>
              </p:txBody>
            </p:sp>
            <p:grpSp>
              <p:nvGrpSpPr>
                <p:cNvPr id="48" name="Группа 47"/>
                <p:cNvGrpSpPr/>
                <p:nvPr/>
              </p:nvGrpSpPr>
              <p:grpSpPr>
                <a:xfrm>
                  <a:off x="0" y="627534"/>
                  <a:ext cx="8946740" cy="2285617"/>
                  <a:chOff x="0" y="627534"/>
                  <a:chExt cx="8946740" cy="2285617"/>
                </a:xfrm>
              </p:grpSpPr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>
                    <a:off x="1187624" y="627534"/>
                    <a:ext cx="0" cy="2232248"/>
                  </a:xfrm>
                  <a:prstGeom prst="line">
                    <a:avLst/>
                  </a:prstGeom>
                  <a:ln>
                    <a:head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flipH="1">
                    <a:off x="1043608" y="2643758"/>
                    <a:ext cx="7903132" cy="0"/>
                  </a:xfrm>
                  <a:prstGeom prst="line">
                    <a:avLst/>
                  </a:prstGeom>
                  <a:ln>
                    <a:head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0" y="659472"/>
                    <a:ext cx="133164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800" dirty="0" smtClean="0">
                        <a:latin typeface="Liberation Sans" panose="020B0604020202020204" pitchFamily="34" charset="0"/>
                      </a:rPr>
                      <a:t>результат (трудоустройство)</a:t>
                    </a:r>
                    <a:endParaRPr lang="ru-RU" sz="800" dirty="0">
                      <a:latin typeface="Liberation Sans" panose="020B0604020202020204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172400" y="2697707"/>
                    <a:ext cx="774340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800" dirty="0" smtClean="0">
                        <a:latin typeface="Liberation Sans" panose="020B0604020202020204" pitchFamily="34" charset="0"/>
                      </a:rPr>
                      <a:t>время</a:t>
                    </a:r>
                    <a:endParaRPr lang="ru-RU" sz="800" dirty="0">
                      <a:latin typeface="Liberation Sans" panose="020B0604020202020204" pitchFamily="34" charset="0"/>
                    </a:endParaRP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1187624" y="2571750"/>
                    <a:ext cx="216000" cy="0"/>
                  </a:xfrm>
                  <a:prstGeom prst="line">
                    <a:avLst/>
                  </a:prstGeom>
                  <a:ln w="317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1619672" y="1707654"/>
                    <a:ext cx="2700344" cy="0"/>
                  </a:xfrm>
                  <a:prstGeom prst="line">
                    <a:avLst/>
                  </a:prstGeom>
                  <a:ln w="317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4319928" y="1275606"/>
                    <a:ext cx="2700344" cy="0"/>
                  </a:xfrm>
                  <a:prstGeom prst="line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7020272" y="1275606"/>
                    <a:ext cx="1587168" cy="0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lumMod val="40000"/>
                        <a:lumOff val="6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1403648" y="2139702"/>
                    <a:ext cx="216000" cy="0"/>
                  </a:xfrm>
                  <a:prstGeom prst="line">
                    <a:avLst/>
                  </a:prstGeom>
                  <a:ln w="317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flipV="1">
                    <a:off x="1403648" y="2139702"/>
                    <a:ext cx="0" cy="43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flipV="1">
                    <a:off x="4320016" y="1275606"/>
                    <a:ext cx="0" cy="43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403648" y="1801148"/>
                    <a:ext cx="2880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600" dirty="0" smtClean="0">
                        <a:latin typeface="Liberation Serif" panose="02020603050405020304" pitchFamily="18" charset="0"/>
                      </a:rPr>
                      <a:t>2</a:t>
                    </a:r>
                    <a:endParaRPr lang="ru-RU" sz="1600" dirty="0">
                      <a:latin typeface="Liberation Serif" panose="02020603050405020304" pitchFamily="18" charset="0"/>
                    </a:endParaRPr>
                  </a:p>
                </p:txBody>
              </p:sp>
              <p:sp>
                <p:nvSpPr>
                  <p:cNvPr id="45" name="Блок-схема: узел 44"/>
                  <p:cNvSpPr/>
                  <p:nvPr/>
                </p:nvSpPr>
                <p:spPr>
                  <a:xfrm>
                    <a:off x="6948264" y="1152000"/>
                    <a:ext cx="216024" cy="216024"/>
                  </a:xfrm>
                  <a:prstGeom prst="flowChartConnector">
                    <a:avLst/>
                  </a:prstGeom>
                  <a:solidFill>
                    <a:srgbClr val="008E40"/>
                  </a:solidFill>
                  <a:ln>
                    <a:solidFill>
                      <a:srgbClr val="004C2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6300192" y="1399877"/>
                  <a:ext cx="18722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latin typeface="Liberation Sans" panose="020B0604020202020204" pitchFamily="34" charset="0"/>
                    </a:rPr>
                    <a:t>трудоустройство</a:t>
                  </a:r>
                  <a:endParaRPr lang="ru-RU" sz="1200" dirty="0">
                    <a:latin typeface="Liberation Sans" panose="020B0604020202020204" pitchFamily="34" charset="0"/>
                  </a:endParaRPr>
                </a:p>
              </p:txBody>
            </p:sp>
          </p:grpSp>
        </p:grpSp>
      </p:grpSp>
      <p:sp>
        <p:nvSpPr>
          <p:cNvPr id="5" name="Правая фигурная скобка 4"/>
          <p:cNvSpPr/>
          <p:nvPr/>
        </p:nvSpPr>
        <p:spPr>
          <a:xfrm rot="16200000">
            <a:off x="4229672" y="-1622403"/>
            <a:ext cx="216000" cy="5436000"/>
          </a:xfrm>
          <a:prstGeom prst="rightBrace">
            <a:avLst>
              <a:gd name="adj1" fmla="val 553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19648" y="1278524"/>
            <a:ext cx="0" cy="7171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50324" y="1256182"/>
            <a:ext cx="0" cy="1692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71057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Liberation Sans" panose="020B0604020202020204" pitchFamily="34" charset="0"/>
              </a:rPr>
              <a:t>&gt; 1 </a:t>
            </a:r>
            <a:r>
              <a:rPr lang="ru-RU" sz="1100" dirty="0" smtClean="0">
                <a:latin typeface="Liberation Sans" panose="020B0604020202020204" pitchFamily="34" charset="0"/>
              </a:rPr>
              <a:t>месяц</a:t>
            </a:r>
            <a:r>
              <a:rPr lang="ru-RU" sz="1100" dirty="0">
                <a:latin typeface="Liberation Sans" panose="020B0604020202020204" pitchFamily="34" charset="0"/>
              </a:rPr>
              <a:t>а</a:t>
            </a:r>
          </a:p>
        </p:txBody>
      </p:sp>
      <p:pic>
        <p:nvPicPr>
          <p:cNvPr id="47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авая фигурная скобка 33"/>
          <p:cNvSpPr/>
          <p:nvPr/>
        </p:nvSpPr>
        <p:spPr>
          <a:xfrm rot="16200000">
            <a:off x="1304788" y="888714"/>
            <a:ext cx="216000" cy="413720"/>
          </a:xfrm>
          <a:prstGeom prst="rightBrace">
            <a:avLst>
              <a:gd name="adj1" fmla="val 553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133920" y="710574"/>
            <a:ext cx="91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Liberation Sans" panose="020B0604020202020204" pitchFamily="34" charset="0"/>
              </a:rPr>
              <a:t>3-7 дней</a:t>
            </a:r>
            <a:endParaRPr lang="ru-RU" sz="1100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7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Liberation Sans" panose="020B0604020202020204" pitchFamily="34" charset="0"/>
              </a:rPr>
              <a:t>Предложения </a:t>
            </a:r>
            <a:endParaRPr lang="ru-RU" sz="3000" b="1" dirty="0">
              <a:latin typeface="Liberation Sans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SzPct val="80000"/>
              <a:buFont typeface="+mj-lt"/>
              <a:buAutoNum type="arabicPeriod"/>
            </a:pPr>
            <a:r>
              <a:rPr lang="ru-RU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Отказ от установления нормативов доступности государственных услуг в сфере занятости</a:t>
            </a:r>
          </a:p>
          <a:p>
            <a:pPr marL="457200" indent="-457200" algn="just">
              <a:buSzPct val="80000"/>
              <a:buFont typeface="+mj-lt"/>
              <a:buAutoNum type="arabicPeriod"/>
            </a:pPr>
            <a:r>
              <a:rPr lang="ru-RU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Проведение обучающих семинаров для представителей кадровых служб предприятий</a:t>
            </a:r>
          </a:p>
          <a:p>
            <a:pPr marL="457200" indent="-457200" algn="just">
              <a:buSzPct val="80000"/>
              <a:buFont typeface="+mj-lt"/>
              <a:buAutoNum type="arabicPeriod"/>
            </a:pPr>
            <a:r>
              <a:rPr lang="ru-RU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Создание на федеральном уровне программного продукта (</a:t>
            </a:r>
            <a:r>
              <a:rPr lang="en-US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CRM</a:t>
            </a:r>
            <a:r>
              <a:rPr lang="ru-RU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-система, система управления клиентскими взаимоотношениями) или дополнение функционала единой цифровой платформы.</a:t>
            </a:r>
          </a:p>
          <a:p>
            <a:pPr algn="just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sz="2800" dirty="0" smtClean="0">
              <a:latin typeface="Liberation Sans" panose="020B0604020202020204" pitchFamily="34" charset="0"/>
            </a:endParaRPr>
          </a:p>
          <a:p>
            <a:pPr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sz="2800" dirty="0">
              <a:latin typeface="Liberation Sans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90194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211144" cy="85725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Liberation Sans" panose="020B0604020202020204" pitchFamily="34" charset="0"/>
              </a:rPr>
              <a:t>Предложения по изменениям в постановление № 362</a:t>
            </a:r>
            <a:endParaRPr lang="ru-RU" sz="3000" b="1" dirty="0">
              <a:latin typeface="Liberation Sans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856984" cy="3567113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Исключить условие о переезде </a:t>
            </a:r>
            <a:r>
              <a:rPr lang="ru-RU" sz="15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трудоустройства из </a:t>
            </a: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других субъектов РФ, что позволит организовывать переезды на «короткое плечо», в том числе вахтовым методом или ежедневной миграцией.</a:t>
            </a:r>
          </a:p>
          <a:p>
            <a:pPr lvl="0" algn="just">
              <a:buFont typeface="+mj-lt"/>
              <a:buAutoNum type="arabicPeriod"/>
            </a:pP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Исключить условие о «по имеющейся профессии», так как граждан, имеющих востребованные профессии мало, и фактические существует необходимость переобучения работников.</a:t>
            </a:r>
          </a:p>
          <a:p>
            <a:pPr lvl="0" algn="just">
              <a:buFont typeface="+mj-lt"/>
              <a:buAutoNum type="arabicPeriod"/>
            </a:pP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Трансформировать стимулирование в целевую субсидию </a:t>
            </a:r>
            <a:r>
              <a:rPr lang="ru-RU" sz="15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 </a:t>
            </a: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следующие </a:t>
            </a:r>
            <a:r>
              <a:rPr lang="ru-RU" sz="15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затраты:</a:t>
            </a:r>
          </a:p>
          <a:p>
            <a:pPr marL="717750" indent="-285750" algn="just"/>
            <a:r>
              <a:rPr lang="ru-RU" sz="15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Организация переезда работников (оплата проезда и провоза имущества, единовременная выплата на жилищное обустройство, оплата найма жилья на период не более 6 месяцев, а также командировочных расходов для работников с других предприятий)</a:t>
            </a:r>
          </a:p>
          <a:p>
            <a:pPr marL="717750" indent="-285750" algn="just"/>
            <a:r>
              <a:rPr lang="ru-RU" sz="15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Организация </a:t>
            </a:r>
            <a:r>
              <a:rPr lang="ru-RU" sz="15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профессионального обучения (переобучения) работников (оплата образовательных услуг, медицинского освидетельствования (осмотра), проезда к месту обучения и обратно, найма жилья на период обучения, выплата стипендии).</a:t>
            </a:r>
          </a:p>
          <a:p>
            <a:pPr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sz="15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90194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2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8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188" y="1115840"/>
            <a:ext cx="3040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17 моногородов 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с экономически активным населением около 30% от общей ЧЭАН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8476" y="2240667"/>
            <a:ext cx="324036" cy="1296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  <p:sp>
        <p:nvSpPr>
          <p:cNvPr id="7" name="TextBox 6"/>
          <p:cNvSpPr txBox="1"/>
          <p:nvPr/>
        </p:nvSpPr>
        <p:spPr>
          <a:xfrm>
            <a:off x="6562513" y="2150991"/>
            <a:ext cx="258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Liberation Sans" panose="020B0604020202020204" pitchFamily="34" charset="0"/>
                <a:cs typeface="Times New Roman" panose="02020603050405020304" pitchFamily="18" charset="0"/>
              </a:rPr>
              <a:t>наиболее сложное социально-экономическое положение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8476" y="2951342"/>
            <a:ext cx="324036" cy="1296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  <p:sp>
        <p:nvSpPr>
          <p:cNvPr id="9" name="TextBox 8"/>
          <p:cNvSpPr txBox="1"/>
          <p:nvPr/>
        </p:nvSpPr>
        <p:spPr>
          <a:xfrm>
            <a:off x="6562513" y="2886059"/>
            <a:ext cx="265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Liberation Sans" panose="020B0604020202020204" pitchFamily="34" charset="0"/>
                <a:cs typeface="Times New Roman" panose="02020603050405020304" pitchFamily="18" charset="0"/>
              </a:rPr>
              <a:t>имеются риски ухудшения социально-экономического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8476" y="3687593"/>
            <a:ext cx="324036" cy="1296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  <p:sp>
        <p:nvSpPr>
          <p:cNvPr id="11" name="TextBox 10"/>
          <p:cNvSpPr txBox="1"/>
          <p:nvPr/>
        </p:nvSpPr>
        <p:spPr>
          <a:xfrm>
            <a:off x="6562513" y="3622223"/>
            <a:ext cx="258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Liberation Sans" panose="020B0604020202020204" pitchFamily="34" charset="0"/>
                <a:cs typeface="Times New Roman" panose="02020603050405020304" pitchFamily="18" charset="0"/>
              </a:rPr>
              <a:t>стабильная социально-экономическая ситуация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r="5619" b="-796"/>
          <a:stretch/>
        </p:blipFill>
        <p:spPr>
          <a:xfrm>
            <a:off x="2771800" y="843558"/>
            <a:ext cx="3359539" cy="390675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496" y="1076804"/>
            <a:ext cx="29025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42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Постоянное население</a:t>
            </a:r>
          </a:p>
          <a:p>
            <a:pPr algn="r" eaLnBrk="0" fontAlgn="base" hangingPunct="0">
              <a:lnSpc>
                <a:spcPts val="142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4  млн. 310 тыс. </a:t>
            </a: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496" y="1771942"/>
            <a:ext cx="29025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Экономически активное население </a:t>
            </a:r>
          </a:p>
          <a:p>
            <a:pPr algn="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млн. 105 тыс</a:t>
            </a: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чел.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2486315"/>
            <a:ext cx="295320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Обращается в ЦЗН в среднем в год</a:t>
            </a:r>
          </a:p>
          <a:p>
            <a:pPr algn="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465 </a:t>
            </a:r>
            <a:r>
              <a:rPr lang="ru-RU" sz="1300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чел. </a:t>
            </a:r>
            <a:endParaRPr lang="ru-RU" sz="1300" dirty="0">
              <a:latin typeface="Liberation Sans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3198182"/>
            <a:ext cx="30243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Обращается в ЦЗН </a:t>
            </a:r>
            <a:r>
              <a:rPr lang="ru-RU" sz="1300" b="1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за содействием </a:t>
            </a: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в поиске работы в среднем в год</a:t>
            </a:r>
          </a:p>
          <a:p>
            <a:pPr algn="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252 тыс</a:t>
            </a:r>
            <a:r>
              <a:rPr lang="ru-RU" sz="1300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чел. </a:t>
            </a:r>
            <a:endParaRPr lang="ru-RU" sz="1300" dirty="0">
              <a:latin typeface="Liberation Sans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96" y="4081461"/>
            <a:ext cx="288032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Трудоустроенных в среднем в год </a:t>
            </a:r>
          </a:p>
          <a:p>
            <a:pPr algn="r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FF0000"/>
                </a:solidFill>
                <a:latin typeface="Liberation Sans" panose="020B0604020202020204" pitchFamily="34" charset="0"/>
                <a:cs typeface="Times New Roman" panose="02020603050405020304" pitchFamily="18" charset="0"/>
              </a:rPr>
              <a:t>90 тыс. </a:t>
            </a:r>
            <a:r>
              <a:rPr lang="ru-RU" sz="1300" dirty="0">
                <a:latin typeface="Liberation Sans" panose="020B0604020202020204" pitchFamily="34" charset="0"/>
                <a:cs typeface="Times New Roman" panose="02020603050405020304" pitchFamily="18" charset="0"/>
              </a:rPr>
              <a:t>чел.</a:t>
            </a:r>
            <a:endParaRPr lang="ru-RU" sz="1300" dirty="0">
              <a:latin typeface="Liberation Sans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04961" y="3622222"/>
            <a:ext cx="426377" cy="194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5509849" y="3672234"/>
            <a:ext cx="137963" cy="9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621" y="2276162"/>
            <a:ext cx="188238" cy="1882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782" y="2225913"/>
            <a:ext cx="188238" cy="1882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185" y="1810689"/>
            <a:ext cx="188238" cy="1882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653" y="1978272"/>
            <a:ext cx="188238" cy="1882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796" y="3044851"/>
            <a:ext cx="188238" cy="1882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306" y="4100973"/>
            <a:ext cx="188238" cy="1882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223" y="2109946"/>
            <a:ext cx="188238" cy="1882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395" y="3830775"/>
            <a:ext cx="188238" cy="1882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778" y="4267924"/>
            <a:ext cx="188238" cy="1882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619" y="3853332"/>
            <a:ext cx="188238" cy="1882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392" y="2963036"/>
            <a:ext cx="188238" cy="1882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640" y="2953262"/>
            <a:ext cx="188238" cy="1882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425" y="3267850"/>
            <a:ext cx="188238" cy="1882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082" y="2751991"/>
            <a:ext cx="188238" cy="1882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544" y="4229013"/>
            <a:ext cx="188238" cy="1882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932" y="3815215"/>
            <a:ext cx="188238" cy="1882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659" y="3947451"/>
            <a:ext cx="188238" cy="18823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79512" y="46898"/>
            <a:ext cx="7919864" cy="70788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prstClr val="black"/>
                </a:solidFill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Свердловская область </a:t>
            </a:r>
            <a:r>
              <a:rPr lang="ru-RU" altLang="ru-RU" sz="2200" b="1" dirty="0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один из крупнейший </a:t>
            </a:r>
          </a:p>
          <a:p>
            <a:pPr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Liberation Sans" panose="020B0604020202020204" pitchFamily="34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промышленных регионов России</a:t>
            </a:r>
            <a:endParaRPr lang="ru-RU" altLang="ru-RU" sz="2200" b="1" dirty="0">
              <a:solidFill>
                <a:prstClr val="black"/>
              </a:solidFill>
              <a:latin typeface="Liberation Sans" panose="020B0604020202020204" pitchFamily="34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8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4876006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76006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79512" y="-20538"/>
            <a:ext cx="8496944" cy="576064"/>
          </a:xfrm>
        </p:spPr>
        <p:txBody>
          <a:bodyPr>
            <a:normAutofit/>
          </a:bodyPr>
          <a:lstStyle/>
          <a:p>
            <a:pPr algn="l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Наиболее востребованные услуги </a:t>
            </a:r>
            <a:r>
              <a:rPr lang="ru-RU" sz="1600" i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(по </a:t>
            </a:r>
            <a:r>
              <a:rPr lang="ru-RU" sz="1600" i="1" dirty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мнению </a:t>
            </a:r>
            <a:r>
              <a:rPr lang="ru-RU" sz="1600" i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граждан)</a:t>
            </a:r>
            <a:endParaRPr lang="ru-RU" sz="1600" i="1" dirty="0">
              <a:solidFill>
                <a:sysClr val="windowText" lastClr="000000"/>
              </a:solidFill>
              <a:latin typeface="Liberation Sans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51116" y="483518"/>
            <a:ext cx="5379710" cy="1692379"/>
            <a:chOff x="251116" y="1131590"/>
            <a:chExt cx="5379710" cy="1692379"/>
          </a:xfrm>
        </p:grpSpPr>
        <p:sp>
          <p:nvSpPr>
            <p:cNvPr id="21" name="圆角矩形 210"/>
            <p:cNvSpPr/>
            <p:nvPr/>
          </p:nvSpPr>
          <p:spPr>
            <a:xfrm>
              <a:off x="251117" y="1347614"/>
              <a:ext cx="4350750" cy="1722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2" name="圆角矩形 211"/>
            <p:cNvSpPr/>
            <p:nvPr/>
          </p:nvSpPr>
          <p:spPr>
            <a:xfrm>
              <a:off x="251117" y="2211710"/>
              <a:ext cx="4350750" cy="17220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3" name="圆角矩形 212"/>
            <p:cNvSpPr/>
            <p:nvPr/>
          </p:nvSpPr>
          <p:spPr>
            <a:xfrm>
              <a:off x="251117" y="2643758"/>
              <a:ext cx="4350750" cy="17220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4" name="圆角矩形 213"/>
            <p:cNvSpPr/>
            <p:nvPr/>
          </p:nvSpPr>
          <p:spPr>
            <a:xfrm>
              <a:off x="251117" y="1777558"/>
              <a:ext cx="4350750" cy="17220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5" name="圆角矩形 214"/>
            <p:cNvSpPr/>
            <p:nvPr/>
          </p:nvSpPr>
          <p:spPr>
            <a:xfrm>
              <a:off x="251117" y="1347614"/>
              <a:ext cx="3668822" cy="172206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6" name="圆角矩形 215"/>
            <p:cNvSpPr/>
            <p:nvPr/>
          </p:nvSpPr>
          <p:spPr>
            <a:xfrm>
              <a:off x="251116" y="1777558"/>
              <a:ext cx="3599258" cy="172206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7" name="圆角矩形 216"/>
            <p:cNvSpPr/>
            <p:nvPr/>
          </p:nvSpPr>
          <p:spPr>
            <a:xfrm>
              <a:off x="251118" y="2211710"/>
              <a:ext cx="2452241" cy="172206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圆角矩形 217"/>
            <p:cNvSpPr/>
            <p:nvPr/>
          </p:nvSpPr>
          <p:spPr>
            <a:xfrm>
              <a:off x="251116" y="2643758"/>
              <a:ext cx="2329410" cy="172206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2352" y="1203598"/>
              <a:ext cx="1028474" cy="324227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87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2352" y="1599451"/>
              <a:ext cx="1028474" cy="324227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85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02352" y="2067694"/>
              <a:ext cx="1028474" cy="324227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64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2352" y="2499742"/>
              <a:ext cx="1028474" cy="324227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61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118" y="1131590"/>
              <a:ext cx="3319409" cy="277966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000" kern="0" dirty="0">
                  <a:latin typeface="Liberation Sans" panose="020B0604020202020204" pitchFamily="34" charset="0"/>
                  <a:ea typeface="微软雅黑" pitchFamily="34" charset="-122"/>
                </a:rPr>
                <a:t>в</a:t>
              </a:r>
              <a:r>
                <a:rPr kumimoji="0" lang="ru-RU" altLang="zh-CN" sz="10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ыплата</a:t>
              </a:r>
              <a:r>
                <a:rPr kumimoji="0" lang="ru-RU" altLang="zh-CN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пособия по безработице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117" y="1555839"/>
              <a:ext cx="3599257" cy="277966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информирование о вакансиях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118" y="1995686"/>
              <a:ext cx="4425878" cy="277966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помощь в определении</a:t>
              </a:r>
              <a:r>
                <a:rPr kumimoji="0" lang="ru-RU" altLang="zh-CN" sz="10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профессии для обучения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1118" y="2427734"/>
              <a:ext cx="3028234" cy="277966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организация ярмарок</a:t>
              </a:r>
              <a:r>
                <a:rPr kumimoji="0" lang="ru-RU" altLang="zh-CN" sz="10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вакансий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39752" y="2859782"/>
            <a:ext cx="6624736" cy="2359463"/>
            <a:chOff x="596734" y="850654"/>
            <a:chExt cx="6666845" cy="2721538"/>
          </a:xfrm>
        </p:grpSpPr>
        <p:sp>
          <p:nvSpPr>
            <p:cNvPr id="39" name="圆角矩形 210"/>
            <p:cNvSpPr/>
            <p:nvPr/>
          </p:nvSpPr>
          <p:spPr>
            <a:xfrm>
              <a:off x="611561" y="1254980"/>
              <a:ext cx="5379709" cy="1993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0" name="圆角矩形 211"/>
            <p:cNvSpPr/>
            <p:nvPr/>
          </p:nvSpPr>
          <p:spPr>
            <a:xfrm>
              <a:off x="611561" y="2705437"/>
              <a:ext cx="5379709" cy="19931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1" name="圆角矩形 212"/>
            <p:cNvSpPr/>
            <p:nvPr/>
          </p:nvSpPr>
          <p:spPr>
            <a:xfrm>
              <a:off x="611561" y="3181245"/>
              <a:ext cx="5379709" cy="19931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2" name="圆角矩形 213"/>
            <p:cNvSpPr/>
            <p:nvPr/>
          </p:nvSpPr>
          <p:spPr>
            <a:xfrm>
              <a:off x="611561" y="2138397"/>
              <a:ext cx="5379709" cy="19931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3" name="圆角矩形 214"/>
            <p:cNvSpPr/>
            <p:nvPr/>
          </p:nvSpPr>
          <p:spPr>
            <a:xfrm>
              <a:off x="611562" y="1254980"/>
              <a:ext cx="3318594" cy="199317"/>
            </a:xfrm>
            <a:prstGeom prst="roundRect">
              <a:avLst>
                <a:gd name="adj" fmla="val 50000"/>
              </a:avLst>
            </a:prstGeom>
            <a:solidFill>
              <a:srgbClr val="DB4E15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4" name="圆角矩形 215"/>
            <p:cNvSpPr/>
            <p:nvPr/>
          </p:nvSpPr>
          <p:spPr>
            <a:xfrm>
              <a:off x="611560" y="2138397"/>
              <a:ext cx="3032201" cy="199317"/>
            </a:xfrm>
            <a:prstGeom prst="roundRect">
              <a:avLst>
                <a:gd name="adj" fmla="val 50000"/>
              </a:avLst>
            </a:prstGeom>
            <a:solidFill>
              <a:srgbClr val="DB4E15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5" name="圆角矩形 216"/>
            <p:cNvSpPr/>
            <p:nvPr/>
          </p:nvSpPr>
          <p:spPr>
            <a:xfrm>
              <a:off x="611564" y="2705437"/>
              <a:ext cx="2880315" cy="199317"/>
            </a:xfrm>
            <a:prstGeom prst="roundRect">
              <a:avLst>
                <a:gd name="adj" fmla="val 50000"/>
              </a:avLst>
            </a:prstGeom>
            <a:solidFill>
              <a:srgbClr val="DB4E15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圆角矩形 217"/>
            <p:cNvSpPr/>
            <p:nvPr/>
          </p:nvSpPr>
          <p:spPr>
            <a:xfrm>
              <a:off x="611560" y="3181245"/>
              <a:ext cx="2811336" cy="199317"/>
            </a:xfrm>
            <a:prstGeom prst="roundRect">
              <a:avLst>
                <a:gd name="adj" fmla="val 50000"/>
              </a:avLst>
            </a:prstGeom>
            <a:solidFill>
              <a:srgbClr val="DB4E15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91870" y="1130051"/>
              <a:ext cx="1271709" cy="515875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62</a:t>
              </a:r>
              <a:r>
                <a:rPr lang="en-US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DB4E15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91870" y="2013467"/>
              <a:ext cx="1271709" cy="515875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55</a:t>
              </a:r>
              <a:r>
                <a:rPr lang="en-US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DB4E15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1870" y="2580510"/>
              <a:ext cx="1271709" cy="515875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51</a:t>
              </a:r>
              <a:r>
                <a:rPr lang="en-US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DB4E15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91870" y="3056317"/>
              <a:ext cx="1271709" cy="515875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50</a:t>
              </a:r>
              <a:r>
                <a:rPr lang="en-US" altLang="zh-CN" sz="2100" dirty="0" smtClean="0">
                  <a:solidFill>
                    <a:srgbClr val="DB4E15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DB4E15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734" y="850654"/>
              <a:ext cx="5379707" cy="498126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получение на электронном сервере информации об образовательных программах </a:t>
              </a:r>
              <a:b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</a:b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и образовательных организациях для повышения квалификации и переподготовки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6695" y="1515119"/>
              <a:ext cx="5559899" cy="675629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получение </a:t>
              </a:r>
              <a:r>
                <a:rPr lang="ru-RU" altLang="zh-CN" sz="1000" kern="0" dirty="0">
                  <a:latin typeface="Liberation Sans" panose="020B0604020202020204" pitchFamily="34" charset="0"/>
                  <a:ea typeface="微软雅黑" pitchFamily="34" charset="-122"/>
                </a:rPr>
                <a:t>актуальной информации на гаджет / смартфон (через специальное приложение) о мероприятиях, связанных с развитием рынка труда</a:t>
              </a: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, подборе работников в компанию, мероприятиях по формированию (развитию) умений и навыков</a:t>
              </a:r>
              <a:endParaRPr lang="zh-CN" altLang="en-US" sz="1000" kern="0" dirty="0"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563" y="2428758"/>
              <a:ext cx="5472605" cy="3206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онлайн </a:t>
              </a:r>
              <a:r>
                <a:rPr lang="ru-RU" altLang="zh-CN" sz="1000" kern="0" dirty="0">
                  <a:latin typeface="Liberation Sans" panose="020B0604020202020204" pitchFamily="34" charset="0"/>
                  <a:ea typeface="微软雅黑" pitchFamily="34" charset="-122"/>
                </a:rPr>
                <a:t>консультации по поиску дистанционной занятости и (или) удаленной работы</a:t>
              </a:r>
              <a:endParaRPr lang="zh-CN" altLang="en-US" sz="1000" kern="0" dirty="0"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1563" y="2911078"/>
              <a:ext cx="5379707" cy="320622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0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онлайн консультация </a:t>
              </a:r>
              <a:r>
                <a:rPr lang="ru-RU" altLang="zh-CN" sz="1000" kern="0" dirty="0">
                  <a:latin typeface="Liberation Sans" panose="020B0604020202020204" pitchFamily="34" charset="0"/>
                  <a:ea typeface="微软雅黑" pitchFamily="34" charset="-122"/>
                </a:rPr>
                <a:t>по законодательству о занятости и трудовому праву</a:t>
              </a:r>
              <a:endParaRPr lang="zh-CN" altLang="en-US" sz="1000" kern="0" dirty="0"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73" name="Заголовок 3"/>
          <p:cNvSpPr txBox="1">
            <a:spLocks/>
          </p:cNvSpPr>
          <p:nvPr/>
        </p:nvSpPr>
        <p:spPr>
          <a:xfrm>
            <a:off x="2302260" y="2427734"/>
            <a:ext cx="68062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ysClr val="windowText" lastClr="000000"/>
                </a:solidFill>
                <a:latin typeface="Liberation Sans" panose="020B0604020202020204" pitchFamily="34" charset="0"/>
                <a:ea typeface="+mn-ea"/>
                <a:cs typeface="+mn-cs"/>
              </a:rPr>
              <a:t>Наиболее перспективные услуги </a:t>
            </a:r>
            <a:r>
              <a:rPr lang="ru-RU" sz="1500" i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  <a:ea typeface="+mn-ea"/>
                <a:cs typeface="+mn-cs"/>
              </a:rPr>
              <a:t>(по мнению граждан)</a:t>
            </a:r>
            <a:endParaRPr lang="ru-RU" sz="1500" i="1" dirty="0">
              <a:solidFill>
                <a:sysClr val="windowText" lastClr="000000"/>
              </a:solidFill>
              <a:latin typeface="Liberation Sans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1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394" y="987574"/>
            <a:ext cx="8255038" cy="6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600" b="1" dirty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необходимых работников априори является одной из самых </a:t>
            </a:r>
            <a:r>
              <a:rPr lang="ru-RU" sz="1600" b="1" dirty="0" smtClean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востребованных </a:t>
            </a:r>
            <a:r>
              <a:rPr lang="ru-RU" sz="1600" b="1" dirty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органов службы занятости среди </a:t>
            </a:r>
            <a:r>
              <a:rPr lang="ru-RU" sz="1600" b="1" dirty="0" smtClean="0">
                <a:latin typeface="Liberation Sans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работодателей </a:t>
            </a:r>
            <a:endParaRPr lang="ru-RU" sz="1600" b="1" dirty="0">
              <a:latin typeface="Liberation Sans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35496" y="4675"/>
            <a:ext cx="7632847" cy="838883"/>
          </a:xfrm>
        </p:spPr>
        <p:txBody>
          <a:bodyPr>
            <a:noAutofit/>
          </a:bodyPr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600" b="1" dirty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Перспективные услуги </a:t>
            </a:r>
            <a:r>
              <a:rPr lang="ru-RU" sz="2000" i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(по </a:t>
            </a:r>
            <a:r>
              <a:rPr lang="ru-RU" sz="2000" i="1" dirty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мнению </a:t>
            </a:r>
            <a:r>
              <a:rPr lang="ru-RU" sz="2000" i="1" dirty="0" smtClean="0">
                <a:solidFill>
                  <a:sysClr val="windowText" lastClr="000000"/>
                </a:solidFill>
                <a:latin typeface="Liberation Sans" panose="020B0604020202020204" pitchFamily="34" charset="0"/>
              </a:rPr>
              <a:t>работодателей)</a:t>
            </a:r>
            <a:endParaRPr lang="ru-RU" sz="2000" i="1" dirty="0">
              <a:solidFill>
                <a:sysClr val="windowText" lastClr="0000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7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79512" y="1779662"/>
            <a:ext cx="8784976" cy="3528392"/>
            <a:chOff x="251116" y="1090331"/>
            <a:chExt cx="5379710" cy="2021690"/>
          </a:xfrm>
        </p:grpSpPr>
        <p:sp>
          <p:nvSpPr>
            <p:cNvPr id="9" name="圆角矩形 210"/>
            <p:cNvSpPr/>
            <p:nvPr/>
          </p:nvSpPr>
          <p:spPr>
            <a:xfrm>
              <a:off x="251117" y="1379158"/>
              <a:ext cx="4350750" cy="1237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0" name="圆角矩形 211"/>
            <p:cNvSpPr/>
            <p:nvPr/>
          </p:nvSpPr>
          <p:spPr>
            <a:xfrm>
              <a:off x="251117" y="2286855"/>
              <a:ext cx="4350750" cy="12376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1" name="圆角矩形 212"/>
            <p:cNvSpPr/>
            <p:nvPr/>
          </p:nvSpPr>
          <p:spPr>
            <a:xfrm>
              <a:off x="251117" y="2699445"/>
              <a:ext cx="4350750" cy="12376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2" name="圆角矩形 213"/>
            <p:cNvSpPr/>
            <p:nvPr/>
          </p:nvSpPr>
          <p:spPr>
            <a:xfrm>
              <a:off x="251117" y="1833006"/>
              <a:ext cx="4350750" cy="12376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圆角矩形 214"/>
            <p:cNvSpPr/>
            <p:nvPr/>
          </p:nvSpPr>
          <p:spPr>
            <a:xfrm>
              <a:off x="251118" y="1379158"/>
              <a:ext cx="3395390" cy="123763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6" name="圆角矩形 215"/>
            <p:cNvSpPr/>
            <p:nvPr/>
          </p:nvSpPr>
          <p:spPr>
            <a:xfrm>
              <a:off x="251116" y="1833006"/>
              <a:ext cx="3174911" cy="123763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7" name="圆角矩形 216"/>
            <p:cNvSpPr/>
            <p:nvPr/>
          </p:nvSpPr>
          <p:spPr>
            <a:xfrm>
              <a:off x="251118" y="2286855"/>
              <a:ext cx="2452241" cy="123763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8" name="圆角矩形 217"/>
            <p:cNvSpPr/>
            <p:nvPr/>
          </p:nvSpPr>
          <p:spPr>
            <a:xfrm>
              <a:off x="251116" y="2699445"/>
              <a:ext cx="2329410" cy="123763"/>
            </a:xfrm>
            <a:prstGeom prst="roundRect">
              <a:avLst>
                <a:gd name="adj" fmla="val 50000"/>
              </a:avLst>
            </a:prstGeom>
            <a:solidFill>
              <a:srgbClr val="69B3E7"/>
            </a:solidFill>
            <a:ln w="25400" cap="flat" cmpd="sng" algn="ctr">
              <a:noFill/>
              <a:prstDash val="solid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lIns="76197" tIns="38098" rIns="76197" bIns="3809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02352" y="1303232"/>
              <a:ext cx="1028474" cy="44724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78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02352" y="1791734"/>
              <a:ext cx="1028474" cy="44724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73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2352" y="2245582"/>
              <a:ext cx="1028474" cy="44724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49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2352" y="2664778"/>
              <a:ext cx="1028474" cy="44724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r>
                <a:rPr lang="ru-RU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48</a:t>
              </a:r>
              <a:r>
                <a:rPr lang="en-US" altLang="zh-CN" sz="2100" dirty="0" smtClean="0">
                  <a:solidFill>
                    <a:srgbClr val="69B3E7"/>
                  </a:solidFill>
                  <a:latin typeface="Liberation Sans" panose="020B0604020202020204" pitchFamily="34" charset="0"/>
                  <a:ea typeface="Arial Unicode MS" pitchFamily="34" charset="-122"/>
                  <a:cs typeface="Arial Unicode MS" pitchFamily="34" charset="-122"/>
                </a:rPr>
                <a:t>%</a:t>
              </a:r>
              <a:endParaRPr lang="zh-CN" altLang="en-US" sz="2100" dirty="0">
                <a:solidFill>
                  <a:srgbClr val="69B3E7"/>
                </a:solidFill>
                <a:latin typeface="Liberation Sans" panose="020B0604020202020204" pitchFamily="34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118" y="1090331"/>
              <a:ext cx="3395390" cy="28271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организация обучения граждан для удовлетворения актуальной кадровой потребности предприятия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117" y="1555839"/>
              <a:ext cx="3174910" cy="28271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>
                  <a:latin typeface="Liberation Sans" panose="020B0604020202020204" pitchFamily="34" charset="0"/>
                  <a:ea typeface="微软雅黑" pitchFamily="34" charset="-122"/>
                </a:rPr>
                <a:t>о</a:t>
              </a:r>
              <a:r>
                <a:rPr kumimoji="0" lang="ru-RU" altLang="zh-CN" sz="12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тбор</a:t>
              </a:r>
              <a:r>
                <a:rPr kumimoji="0" lang="ru-RU" altLang="zh-CN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кандидатов из числа студентов </a:t>
              </a:r>
              <a:r>
                <a:rPr kumimoji="0" lang="ru-RU" altLang="zh-CN" sz="12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предвыпускных</a:t>
              </a:r>
              <a:r>
                <a:rPr kumimoji="0" lang="ru-RU" altLang="zh-CN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и выпускных курсов образовательных организаций СПО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117" y="1995686"/>
              <a:ext cx="3395390" cy="28271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latin typeface="Liberation Sans" panose="020B0604020202020204" pitchFamily="34" charset="0"/>
                  <a:ea typeface="微软雅黑" pitchFamily="34" charset="-122"/>
                </a:rPr>
                <a:t>с</a:t>
              </a:r>
              <a:r>
                <a:rPr kumimoji="0" lang="ru-RU" altLang="zh-CN" sz="12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одействие</a:t>
              </a:r>
              <a:r>
                <a:rPr kumimoji="0" lang="ru-RU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в разработке бизнес-проекта (с учетом ситуации на рынке труда), формировании</a:t>
              </a:r>
              <a:r>
                <a:rPr kumimoji="0" lang="ru-RU" altLang="zh-CN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позитивного имиджа, </a:t>
              </a:r>
              <a:r>
                <a:rPr kumimoji="0" lang="ru-RU" altLang="zh-CN" sz="12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брендинге</a:t>
              </a:r>
              <a:r>
                <a:rPr kumimoji="0" lang="ru-RU" altLang="zh-CN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организации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118" y="2427734"/>
              <a:ext cx="3395390" cy="282713"/>
            </a:xfrm>
            <a:prstGeom prst="rect">
              <a:avLst/>
            </a:prstGeom>
            <a:noFill/>
          </p:spPr>
          <p:txBody>
            <a:bodyPr wrap="square" lIns="122880" tIns="61439" rIns="122880" bIns="61439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>
                  <a:latin typeface="Liberation Sans" panose="020B0604020202020204" pitchFamily="34" charset="0"/>
                  <a:ea typeface="微软雅黑" pitchFamily="34" charset="-122"/>
                </a:rPr>
                <a:t>с</a:t>
              </a:r>
              <a:r>
                <a:rPr kumimoji="0" lang="ru-RU" altLang="zh-CN" sz="12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одействие</a:t>
              </a:r>
              <a:r>
                <a:rPr kumimoji="0" lang="ru-RU" altLang="zh-CN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формированию кадрового</a:t>
              </a:r>
              <a:r>
                <a:rPr kumimoji="0" lang="ru-RU" altLang="zh-CN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Liberation Sans" panose="020B0604020202020204" pitchFamily="34" charset="0"/>
                  <a:ea typeface="微软雅黑" pitchFamily="34" charset="-122"/>
                </a:rPr>
                <a:t> резерва организаций, кадровое прогнозирование для обеспечения производства (бизнеса)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iberation Sans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4876006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6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6588224" y="4515134"/>
            <a:ext cx="2213878" cy="504888"/>
            <a:chOff x="125874" y="4371118"/>
            <a:chExt cx="2213878" cy="504888"/>
          </a:xfrm>
        </p:grpSpPr>
        <p:pic>
          <p:nvPicPr>
            <p:cNvPr id="81" name="Picture 7" descr="\\dtzn-srv\Отдел трудоустройства\Повереннов С.Н\картинки для презентаций\Безымянный1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422"/>
            <a:stretch/>
          </p:blipFill>
          <p:spPr bwMode="auto">
            <a:xfrm>
              <a:off x="202894" y="4433035"/>
              <a:ext cx="114554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任意多边形 89"/>
            <p:cNvSpPr/>
            <p:nvPr/>
          </p:nvSpPr>
          <p:spPr>
            <a:xfrm>
              <a:off x="125874" y="437111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5536" y="4393233"/>
              <a:ext cx="18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взаимодействие гражданина с работодателем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84168" y="837502"/>
            <a:ext cx="2808312" cy="726136"/>
            <a:chOff x="0" y="0"/>
            <a:chExt cx="3231975" cy="7261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3231975" cy="72613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19008" y="0"/>
              <a:ext cx="2512967" cy="726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Liberation Sans" panose="020B0604020202020204" pitchFamily="34" charset="0"/>
              </a:rPr>
              <a:t>Система обратной связи</a:t>
            </a:r>
            <a:endParaRPr lang="ru-RU" sz="3000" b="1" dirty="0">
              <a:latin typeface="Liberation Sans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7810704"/>
              </p:ext>
            </p:extLst>
          </p:nvPr>
        </p:nvGraphicFramePr>
        <p:xfrm>
          <a:off x="179512" y="837502"/>
          <a:ext cx="2376264" cy="72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876006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9244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iberation Sans Narrow" panose="020B0606020202030204" pitchFamily="34" charset="0"/>
              </a:rPr>
              <a:t>Call-</a:t>
            </a:r>
            <a:r>
              <a:rPr lang="ru-RU" dirty="0" smtClean="0">
                <a:latin typeface="Liberation Sans Narrow" panose="020B0606020202030204" pitchFamily="34" charset="0"/>
              </a:rPr>
              <a:t>центр</a:t>
            </a:r>
            <a:endParaRPr lang="ru-RU" dirty="0">
              <a:latin typeface="Liberation Sans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0219" y="78922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ans" panose="020B0604020202020204" pitchFamily="34" charset="0"/>
              </a:rPr>
              <a:t>Письменные обращения</a:t>
            </a:r>
            <a:endParaRPr lang="ru-RU" dirty="0">
              <a:latin typeface="Liberation Sans" panose="020B0604020202020204" pitchFamily="34" charset="0"/>
            </a:endParaRPr>
          </a:p>
        </p:txBody>
      </p:sp>
      <p:pic>
        <p:nvPicPr>
          <p:cNvPr id="1026" name="Picture 2" descr="C:\Users\s.poverennov\Downloads\icons8-онлайн-поддержка-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1015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0792602"/>
              </p:ext>
            </p:extLst>
          </p:nvPr>
        </p:nvGraphicFramePr>
        <p:xfrm>
          <a:off x="2843808" y="837502"/>
          <a:ext cx="2952328" cy="72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7" name="Picture 3" descr="C:\Users\s.poverennov\Downloads\icons8-мобильные-социальные-сети-6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43558"/>
            <a:ext cx="555892" cy="5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864" y="77155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ans" panose="020B0604020202020204" pitchFamily="34" charset="0"/>
              </a:rPr>
              <a:t>Инцидент (социальные сети)</a:t>
            </a:r>
            <a:endParaRPr lang="ru-RU" dirty="0">
              <a:latin typeface="Liberation Sans" panose="020B0604020202020204" pitchFamily="34" charset="0"/>
            </a:endParaRPr>
          </a:p>
        </p:txBody>
      </p:sp>
      <p:pic>
        <p:nvPicPr>
          <p:cNvPr id="1028" name="Picture 4" descr="C:\Users\s.poverennov\Downloads\icons8-открыть-электронное-письмо-5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755" y="854387"/>
            <a:ext cx="533485" cy="5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187624" y="1599662"/>
            <a:ext cx="180000" cy="180000"/>
          </a:xfrm>
          <a:prstGeom prst="downArrow">
            <a:avLst/>
          </a:prstGeom>
          <a:solidFill>
            <a:srgbClr val="69B3E7"/>
          </a:solidFill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91980" y="1599662"/>
            <a:ext cx="180000" cy="180000"/>
          </a:xfrm>
          <a:prstGeom prst="downArrow">
            <a:avLst/>
          </a:prstGeom>
          <a:solidFill>
            <a:srgbClr val="69B3E7"/>
          </a:solidFill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636323" y="1599662"/>
            <a:ext cx="180000" cy="180000"/>
          </a:xfrm>
          <a:prstGeom prst="downArrow">
            <a:avLst/>
          </a:prstGeom>
          <a:solidFill>
            <a:srgbClr val="69B3E7"/>
          </a:solidFill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25874" y="2210878"/>
            <a:ext cx="2213878" cy="504888"/>
            <a:chOff x="125874" y="2066862"/>
            <a:chExt cx="2213878" cy="504888"/>
          </a:xfrm>
        </p:grpSpPr>
        <p:sp>
          <p:nvSpPr>
            <p:cNvPr id="20" name="任意多边形 89"/>
            <p:cNvSpPr/>
            <p:nvPr/>
          </p:nvSpPr>
          <p:spPr>
            <a:xfrm>
              <a:off x="125874" y="2066862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18"/>
            <p:cNvSpPr/>
            <p:nvPr/>
          </p:nvSpPr>
          <p:spPr>
            <a:xfrm>
              <a:off x="202893" y="2139702"/>
              <a:ext cx="1200755" cy="378000"/>
            </a:xfrm>
            <a:custGeom>
              <a:avLst/>
              <a:gdLst>
                <a:gd name="connsiteX0" fmla="*/ 264349 w 1760619"/>
                <a:gd name="connsiteY0" fmla="*/ 0 h 528698"/>
                <a:gd name="connsiteX1" fmla="*/ 1760619 w 1760619"/>
                <a:gd name="connsiteY1" fmla="*/ 0 h 528698"/>
                <a:gd name="connsiteX2" fmla="*/ 1760619 w 1760619"/>
                <a:gd name="connsiteY2" fmla="*/ 528698 h 528698"/>
                <a:gd name="connsiteX3" fmla="*/ 264349 w 1760619"/>
                <a:gd name="connsiteY3" fmla="*/ 528698 h 528698"/>
                <a:gd name="connsiteX4" fmla="*/ 0 w 1760619"/>
                <a:gd name="connsiteY4" fmla="*/ 264349 h 528698"/>
                <a:gd name="connsiteX5" fmla="*/ 264349 w 1760619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0619" h="528698">
                  <a:moveTo>
                    <a:pt x="264349" y="0"/>
                  </a:moveTo>
                  <a:lnTo>
                    <a:pt x="1760619" y="0"/>
                  </a:lnTo>
                  <a:lnTo>
                    <a:pt x="1760619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solidFill>
              <a:srgbClr val="01ACBE">
                <a:alpha val="82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2088000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использование Интернет-ресурсов СЗ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886441" y="2697806"/>
            <a:ext cx="565834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26000" y="2787774"/>
            <a:ext cx="2213878" cy="504888"/>
            <a:chOff x="179512" y="2643758"/>
            <a:chExt cx="2213878" cy="504888"/>
          </a:xfrm>
        </p:grpSpPr>
        <p:pic>
          <p:nvPicPr>
            <p:cNvPr id="1029" name="Picture 5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05675"/>
              <a:ext cx="609685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任意多边形 89"/>
            <p:cNvSpPr/>
            <p:nvPr/>
          </p:nvSpPr>
          <p:spPr>
            <a:xfrm>
              <a:off x="179512" y="264375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4" y="2643758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Liberation Sans Narrow" panose="020B0606020202030204" pitchFamily="34" charset="0"/>
                  <a:cs typeface="Arial" panose="020B0604020202020204" pitchFamily="34" charset="0"/>
                </a:rPr>
                <a:t>п</a:t>
              </a:r>
              <a:r>
                <a:rPr lang="ru-RU" sz="1100" dirty="0" smtClean="0">
                  <a:latin typeface="Liberation Sans Narrow" panose="020B0606020202030204" pitchFamily="34" charset="0"/>
                  <a:cs typeface="Arial" panose="020B0604020202020204" pitchFamily="34" charset="0"/>
                </a:rPr>
                <a:t>рофессиональное обучение</a:t>
              </a:r>
              <a:endParaRPr lang="ru-RU" sz="1100" dirty="0">
                <a:latin typeface="Liberation Sans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26000" y="3363838"/>
            <a:ext cx="2213878" cy="504888"/>
            <a:chOff x="188697" y="3507854"/>
            <a:chExt cx="2213878" cy="504888"/>
          </a:xfrm>
        </p:grpSpPr>
        <p:pic>
          <p:nvPicPr>
            <p:cNvPr id="1030" name="Picture 6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9116"/>
            <a:stretch/>
          </p:blipFill>
          <p:spPr bwMode="auto">
            <a:xfrm>
              <a:off x="264180" y="3569798"/>
              <a:ext cx="37115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任意多边形 89"/>
            <p:cNvSpPr/>
            <p:nvPr/>
          </p:nvSpPr>
          <p:spPr>
            <a:xfrm>
              <a:off x="188697" y="3507854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4697" y="3528032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получение </a:t>
              </a:r>
            </a:p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справок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25874" y="4515134"/>
            <a:ext cx="2213878" cy="504888"/>
            <a:chOff x="125874" y="4371118"/>
            <a:chExt cx="2213878" cy="504888"/>
          </a:xfrm>
        </p:grpSpPr>
        <p:pic>
          <p:nvPicPr>
            <p:cNvPr id="1031" name="Picture 7" descr="\\dtzn-srv\Отдел трудоустройства\Повереннов С.Н\картинки для презентаций\Безымянный1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422"/>
            <a:stretch/>
          </p:blipFill>
          <p:spPr bwMode="auto">
            <a:xfrm>
              <a:off x="202893" y="4433035"/>
              <a:ext cx="229107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任意多边形 89"/>
            <p:cNvSpPr/>
            <p:nvPr/>
          </p:nvSpPr>
          <p:spPr>
            <a:xfrm>
              <a:off x="125874" y="437111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544" y="4393233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законодательство о труде </a:t>
              </a:r>
              <a:br>
                <a:rPr lang="ru-RU" sz="1100" dirty="0" smtClean="0">
                  <a:latin typeface="Liberation Sans Narrow" panose="020B0606020202030204" pitchFamily="34" charset="0"/>
                </a:rPr>
              </a:br>
              <a:r>
                <a:rPr lang="ru-RU" sz="1100" dirty="0" smtClean="0">
                  <a:latin typeface="Liberation Sans Narrow" panose="020B0606020202030204" pitchFamily="34" charset="0"/>
                </a:rPr>
                <a:t>и занятости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6000" y="3944864"/>
            <a:ext cx="2213878" cy="504888"/>
            <a:chOff x="126000" y="3800848"/>
            <a:chExt cx="2213878" cy="504888"/>
          </a:xfrm>
        </p:grpSpPr>
        <p:pic>
          <p:nvPicPr>
            <p:cNvPr id="1032" name="Picture 8" descr="\\dtzn-srv\Отдел трудоустройства\Повереннов С.Н\картинки для презентаций\Безымянный2.png"/>
            <p:cNvPicPr>
              <a:picLocks noChangeAspect="1" noChangeArrowheads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/>
            <a:stretch/>
          </p:blipFill>
          <p:spPr bwMode="auto">
            <a:xfrm>
              <a:off x="202894" y="3862765"/>
              <a:ext cx="304842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任意多边形 89"/>
            <p:cNvSpPr/>
            <p:nvPr/>
          </p:nvSpPr>
          <p:spPr>
            <a:xfrm>
              <a:off x="126000" y="380084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552" y="3855690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Liberation Sans Narrow" panose="020B0606020202030204" pitchFamily="34" charset="0"/>
                </a:rPr>
                <a:t>п</a:t>
              </a:r>
              <a:r>
                <a:rPr lang="ru-RU" sz="1100" dirty="0" smtClean="0">
                  <a:latin typeface="Liberation Sans Narrow" panose="020B0606020202030204" pitchFamily="34" charset="0"/>
                </a:rPr>
                <a:t>орядок предоставления услуг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347864" y="2210878"/>
            <a:ext cx="2213878" cy="504888"/>
            <a:chOff x="3347864" y="2210878"/>
            <a:chExt cx="2213878" cy="504888"/>
          </a:xfrm>
        </p:grpSpPr>
        <p:pic>
          <p:nvPicPr>
            <p:cNvPr id="1033" name="Picture 9" descr="\\dtzn-srv\Отдел трудоустройства\Повереннов С.Н\картинки для презентаций\Безымянный4.png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884" y="2265758"/>
              <a:ext cx="975927" cy="37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347864" y="2210878"/>
              <a:ext cx="2213878" cy="504888"/>
              <a:chOff x="125874" y="2066862"/>
              <a:chExt cx="2213878" cy="504888"/>
            </a:xfrm>
          </p:grpSpPr>
          <p:sp>
            <p:nvSpPr>
              <p:cNvPr id="47" name="任意多边形 89"/>
              <p:cNvSpPr/>
              <p:nvPr/>
            </p:nvSpPr>
            <p:spPr>
              <a:xfrm>
                <a:off x="125874" y="2066862"/>
                <a:ext cx="2213878" cy="504888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5536" y="2088000"/>
                <a:ext cx="17281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latin typeface="Liberation Sans Narrow" panose="020B0606020202030204" pitchFamily="34" charset="0"/>
                  </a:rPr>
                  <a:t>использование Интернет-ресурсов СЗ</a:t>
                </a:r>
                <a:endParaRPr lang="ru-RU" sz="1100" dirty="0">
                  <a:latin typeface="Liberation Sans Narrow" panose="020B0606020202030204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3347990" y="2787774"/>
            <a:ext cx="2213878" cy="504888"/>
            <a:chOff x="179512" y="2643758"/>
            <a:chExt cx="2213878" cy="504888"/>
          </a:xfrm>
        </p:grpSpPr>
        <p:pic>
          <p:nvPicPr>
            <p:cNvPr id="52" name="Picture 5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05675"/>
              <a:ext cx="609685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任意多边形 89"/>
            <p:cNvSpPr/>
            <p:nvPr/>
          </p:nvSpPr>
          <p:spPr>
            <a:xfrm>
              <a:off x="179512" y="264375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7544" y="2643758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Liberation Sans Narrow" panose="020B0606020202030204" pitchFamily="34" charset="0"/>
                  <a:cs typeface="Arial" panose="020B0604020202020204" pitchFamily="34" charset="0"/>
                </a:rPr>
                <a:t>п</a:t>
              </a:r>
              <a:r>
                <a:rPr lang="ru-RU" sz="1100" dirty="0" smtClean="0">
                  <a:latin typeface="Liberation Sans Narrow" panose="020B0606020202030204" pitchFamily="34" charset="0"/>
                  <a:cs typeface="Arial" panose="020B0604020202020204" pitchFamily="34" charset="0"/>
                </a:rPr>
                <a:t>рофессиональное обучение</a:t>
              </a:r>
              <a:endParaRPr lang="ru-RU" sz="1100" dirty="0">
                <a:latin typeface="Liberation Sans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347990" y="3363838"/>
            <a:ext cx="2213878" cy="504888"/>
            <a:chOff x="188697" y="3507854"/>
            <a:chExt cx="2213878" cy="504888"/>
          </a:xfrm>
        </p:grpSpPr>
        <p:pic>
          <p:nvPicPr>
            <p:cNvPr id="57" name="Picture 6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9116"/>
            <a:stretch/>
          </p:blipFill>
          <p:spPr bwMode="auto">
            <a:xfrm>
              <a:off x="264180" y="3569798"/>
              <a:ext cx="37115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任意多边形 89"/>
            <p:cNvSpPr/>
            <p:nvPr/>
          </p:nvSpPr>
          <p:spPr>
            <a:xfrm>
              <a:off x="188697" y="3507854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8611" y="3528032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Liberation Sans Narrow" panose="020B0606020202030204" pitchFamily="34" charset="0"/>
                </a:rPr>
                <a:t>порядок предоставления услуг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347864" y="4515134"/>
            <a:ext cx="2213878" cy="504888"/>
            <a:chOff x="125874" y="4371118"/>
            <a:chExt cx="2213878" cy="504888"/>
          </a:xfrm>
        </p:grpSpPr>
        <p:pic>
          <p:nvPicPr>
            <p:cNvPr id="61" name="Picture 7" descr="\\dtzn-srv\Отдел трудоустройства\Повереннов С.Н\картинки для презентаций\Безымянный1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422"/>
            <a:stretch/>
          </p:blipFill>
          <p:spPr bwMode="auto">
            <a:xfrm>
              <a:off x="202893" y="4433035"/>
              <a:ext cx="229107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任意多边形 89"/>
            <p:cNvSpPr/>
            <p:nvPr/>
          </p:nvSpPr>
          <p:spPr>
            <a:xfrm>
              <a:off x="125874" y="437111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7544" y="4393233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получение </a:t>
              </a:r>
            </a:p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справок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347990" y="3944864"/>
            <a:ext cx="2213878" cy="504888"/>
            <a:chOff x="126000" y="3800848"/>
            <a:chExt cx="2213878" cy="504888"/>
          </a:xfrm>
        </p:grpSpPr>
        <p:pic>
          <p:nvPicPr>
            <p:cNvPr id="65" name="Picture 8" descr="\\dtzn-srv\Отдел трудоустройства\Повереннов С.Н\картинки для презентаций\Безымянный2.png"/>
            <p:cNvPicPr>
              <a:picLocks noChangeAspect="1" noChangeArrowheads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423"/>
            <a:stretch/>
          </p:blipFill>
          <p:spPr bwMode="auto">
            <a:xfrm>
              <a:off x="202894" y="3862765"/>
              <a:ext cx="229106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任意多边形 89"/>
            <p:cNvSpPr/>
            <p:nvPr/>
          </p:nvSpPr>
          <p:spPr>
            <a:xfrm>
              <a:off x="126000" y="380084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5914" y="3852000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организация </a:t>
              </a:r>
            </a:p>
            <a:p>
              <a:pPr algn="ctr"/>
              <a:r>
                <a:rPr lang="ru-RU" sz="1100" dirty="0" err="1" smtClean="0">
                  <a:latin typeface="Liberation Sans Narrow" panose="020B0606020202030204" pitchFamily="34" charset="0"/>
                </a:rPr>
                <a:t>самозанятости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588224" y="2210878"/>
            <a:ext cx="2213878" cy="504888"/>
            <a:chOff x="6588224" y="2210878"/>
            <a:chExt cx="2213878" cy="504888"/>
          </a:xfrm>
        </p:grpSpPr>
        <p:pic>
          <p:nvPicPr>
            <p:cNvPr id="86" name="Picture 9" descr="\\dtzn-srv\Отдел трудоустройства\Повереннов С.Н\картинки для презентаций\Безымянный4.png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245" y="2265758"/>
              <a:ext cx="931092" cy="37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6588224" y="2210878"/>
              <a:ext cx="2213878" cy="504888"/>
              <a:chOff x="125874" y="2066862"/>
              <a:chExt cx="2213878" cy="504888"/>
            </a:xfrm>
          </p:grpSpPr>
          <p:sp>
            <p:nvSpPr>
              <p:cNvPr id="68" name="任意多边形 89"/>
              <p:cNvSpPr/>
              <p:nvPr/>
            </p:nvSpPr>
            <p:spPr>
              <a:xfrm>
                <a:off x="125874" y="2066862"/>
                <a:ext cx="2213878" cy="504888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5536" y="2166124"/>
                <a:ext cx="17281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>
                    <a:latin typeface="Liberation Sans Narrow" panose="020B0606020202030204" pitchFamily="34" charset="0"/>
                  </a:rPr>
                  <a:t>п</a:t>
                </a:r>
                <a:r>
                  <a:rPr lang="ru-RU" sz="1100" dirty="0" smtClean="0">
                    <a:latin typeface="Liberation Sans Narrow" panose="020B0606020202030204" pitchFamily="34" charset="0"/>
                  </a:rPr>
                  <a:t>редоставление услуг СЗ</a:t>
                </a:r>
                <a:endParaRPr lang="ru-RU" sz="1100" dirty="0">
                  <a:latin typeface="Liberation Sans Narrow" panose="020B060602020203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6588350" y="2787774"/>
            <a:ext cx="2213878" cy="504888"/>
            <a:chOff x="179512" y="2643758"/>
            <a:chExt cx="2213878" cy="504888"/>
          </a:xfrm>
        </p:grpSpPr>
        <p:pic>
          <p:nvPicPr>
            <p:cNvPr id="72" name="Picture 5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705675"/>
              <a:ext cx="899974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467544" y="2643758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  <a:cs typeface="Arial" panose="020B0604020202020204" pitchFamily="34" charset="0"/>
                </a:rPr>
                <a:t>технические </a:t>
              </a:r>
            </a:p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  <a:cs typeface="Arial" panose="020B0604020202020204" pitchFamily="34" charset="0"/>
                </a:rPr>
                <a:t>проблемы</a:t>
              </a:r>
              <a:endParaRPr lang="ru-RU" sz="1100" dirty="0">
                <a:latin typeface="Liberation Sans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任意多边形 89"/>
            <p:cNvSpPr/>
            <p:nvPr/>
          </p:nvSpPr>
          <p:spPr>
            <a:xfrm>
              <a:off x="179512" y="264375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588350" y="3363838"/>
            <a:ext cx="2213878" cy="504888"/>
            <a:chOff x="188697" y="3507854"/>
            <a:chExt cx="2213878" cy="504888"/>
          </a:xfrm>
        </p:grpSpPr>
        <p:pic>
          <p:nvPicPr>
            <p:cNvPr id="77" name="Picture 6" descr="\\dtzn-srv\Отдел трудоустройства\Повереннов С.Н\картинки для презентаций\Безымянный.png"/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65" r="39116"/>
            <a:stretch/>
          </p:blipFill>
          <p:spPr bwMode="auto">
            <a:xfrm>
              <a:off x="265590" y="3569798"/>
              <a:ext cx="715068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任意多边形 89"/>
            <p:cNvSpPr/>
            <p:nvPr/>
          </p:nvSpPr>
          <p:spPr>
            <a:xfrm>
              <a:off x="188697" y="3507854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11" y="3528032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Liberation Sans Narrow" panose="020B0606020202030204" pitchFamily="34" charset="0"/>
                </a:rPr>
                <a:t>информация в личном кабинете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588350" y="3944864"/>
            <a:ext cx="2213878" cy="504888"/>
            <a:chOff x="126000" y="3800848"/>
            <a:chExt cx="2213878" cy="504888"/>
          </a:xfrm>
        </p:grpSpPr>
        <p:pic>
          <p:nvPicPr>
            <p:cNvPr id="85" name="Picture 8" descr="\\dtzn-srv\Отдел трудоустройства\Повереннов С.Н\картинки для презентаций\Безымянный2.png"/>
            <p:cNvPicPr>
              <a:picLocks noChangeAspect="1" noChangeArrowheads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423"/>
            <a:stretch/>
          </p:blipFill>
          <p:spPr bwMode="auto">
            <a:xfrm>
              <a:off x="202894" y="3862765"/>
              <a:ext cx="192642" cy="38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任意多边形 89"/>
            <p:cNvSpPr/>
            <p:nvPr/>
          </p:nvSpPr>
          <p:spPr>
            <a:xfrm>
              <a:off x="126000" y="3800848"/>
              <a:ext cx="2213878" cy="504888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14" y="3852000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Liberation Sans Narrow" panose="020B0606020202030204" pitchFamily="34" charset="0"/>
                </a:rPr>
                <a:t>н</a:t>
              </a:r>
              <a:r>
                <a:rPr lang="ru-RU" sz="1100" dirty="0" smtClean="0">
                  <a:latin typeface="Liberation Sans Narrow" panose="020B0606020202030204" pitchFamily="34" charset="0"/>
                </a:rPr>
                <a:t>екорректная информация / действия соискателя</a:t>
              </a:r>
              <a:endParaRPr lang="ru-RU" sz="1100" dirty="0">
                <a:latin typeface="Liberation Sans Narrow" panose="020B0606020202030204" pitchFamily="34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342024" y="1887654"/>
            <a:ext cx="8190416" cy="18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(ТОП-5 тематик обращений)</a:t>
            </a:r>
            <a:endParaRPr lang="ru-RU" sz="1400" i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89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4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96" y="104190"/>
            <a:ext cx="7560840" cy="681455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Liberation Sans" panose="020B0604020202020204" pitchFamily="34" charset="0"/>
              </a:rPr>
              <a:t>Пробные проекты </a:t>
            </a:r>
            <a:r>
              <a:rPr lang="ru-RU" sz="3000" b="1" dirty="0" smtClean="0">
                <a:latin typeface="Liberation Sans" panose="020B0604020202020204" pitchFamily="34" charset="0"/>
              </a:rPr>
              <a:t>массового </a:t>
            </a:r>
            <a:r>
              <a:rPr lang="ru-RU" sz="3000" b="1" dirty="0">
                <a:latin typeface="Liberation Sans" panose="020B0604020202020204" pitchFamily="34" charset="0"/>
              </a:rPr>
              <a:t>подбора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590279"/>
              </p:ext>
            </p:extLst>
          </p:nvPr>
        </p:nvGraphicFramePr>
        <p:xfrm>
          <a:off x="99496" y="1087084"/>
          <a:ext cx="8961546" cy="3417564"/>
        </p:xfrm>
        <a:graphic>
          <a:graphicData uri="http://schemas.openxmlformats.org/drawingml/2006/table">
            <a:tbl>
              <a:tblPr/>
              <a:tblGrid>
                <a:gridCol w="1760746">
                  <a:extLst>
                    <a:ext uri="{9D8B030D-6E8A-4147-A177-3AD203B41FA5}">
                      <a16:colId xmlns:a16="http://schemas.microsoft.com/office/drawing/2014/main" xmlns="" val="343922156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425524847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78194172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408285867"/>
                    </a:ext>
                  </a:extLst>
                </a:gridCol>
                <a:gridCol w="1005223">
                  <a:extLst>
                    <a:ext uri="{9D8B030D-6E8A-4147-A177-3AD203B41FA5}">
                      <a16:colId xmlns:a16="http://schemas.microsoft.com/office/drawing/2014/main" xmlns="" val="3855983537"/>
                    </a:ext>
                  </a:extLst>
                </a:gridCol>
                <a:gridCol w="1083009">
                  <a:extLst>
                    <a:ext uri="{9D8B030D-6E8A-4147-A177-3AD203B41FA5}">
                      <a16:colId xmlns:a16="http://schemas.microsoft.com/office/drawing/2014/main" xmlns="" val="2332978959"/>
                    </a:ext>
                  </a:extLst>
                </a:gridCol>
              </a:tblGrid>
              <a:tr h="735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Клиент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Заявленные профессии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Срок проекта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Количество ЦЗН, участвующих в проекте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Предложено кандидатур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876297"/>
                  </a:ext>
                </a:extLst>
              </a:tr>
              <a:tr h="1443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АО «Нижне-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Исетский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 завод металлоконструкций» (Группа компаний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СВЭЛ)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72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вакансии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сверловщик, слесарь по сборке металлоконструкций, электросварщик на полуавтоматических сварных аппаратах, оператор проекционной аппаратуры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газорезательных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 машин, чистильщик по металлу, газорезчик)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15 дней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660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Кадровая потребность удовлетворена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217725"/>
                  </a:ext>
                </a:extLst>
              </a:tr>
              <a:tr h="1238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АО «Уральский приборостроительный завод» 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206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вакансий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слесарь сборщик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РЭАиП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, монтажник РЭА (сборка жгутовой продукции), регулировщик РЭА, контролер сборочно-монтажных и ремонтных работ, контролер станочных и слесарных работ)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15 дней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302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 panose="020B0604020202020204" pitchFamily="34" charset="0"/>
                          <a:cs typeface="Calibri" panose="020F0502020204030204" pitchFamily="34" charset="0"/>
                        </a:rPr>
                        <a:t>Кадровая потребность частично удовлетворена</a:t>
                      </a:r>
                    </a:p>
                  </a:txBody>
                  <a:tcPr marL="3808" marR="3808" marT="38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8205113"/>
                  </a:ext>
                </a:extLst>
              </a:tr>
            </a:tbl>
          </a:graphicData>
        </a:graphic>
      </p:graphicFrame>
      <p:pic>
        <p:nvPicPr>
          <p:cNvPr id="5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4876006"/>
            <a:ext cx="2133600" cy="273844"/>
          </a:xfrm>
        </p:spPr>
        <p:txBody>
          <a:bodyPr/>
          <a:lstStyle/>
          <a:p>
            <a:fld id="{928B076F-824C-40D1-B161-0B8D674F1F8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5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От «базы данных» к активному поиску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территорий концентрации вакансий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Выделение якорных ЦЗН для этих территорий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«кустов»-доноров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внятных </a:t>
            </a:r>
            <a:r>
              <a:rPr lang="en-US" dirty="0" smtClean="0"/>
              <a:t>job description </a:t>
            </a:r>
            <a:r>
              <a:rPr lang="ru-RU" dirty="0" smtClean="0"/>
              <a:t>по позициям.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Описание сценариев разговора с потенциальными соискателями. Генерация сценарного </a:t>
            </a:r>
            <a:r>
              <a:rPr lang="ru-RU" dirty="0" err="1" smtClean="0"/>
              <a:t>скрипта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Обзвон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Коррекция результатов и </a:t>
            </a:r>
            <a:r>
              <a:rPr lang="ru-RU" dirty="0" err="1" smtClean="0"/>
              <a:t>скрипта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076F-824C-40D1-B161-0B8D674F1F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7504" y="-20538"/>
            <a:ext cx="871296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80" b="1" dirty="0" smtClean="0">
                <a:solidFill>
                  <a:prstClr val="black"/>
                </a:solidFill>
                <a:latin typeface="Liberation Sans" panose="020B0604020202020204" pitchFamily="34" charset="0"/>
                <a:cs typeface="Times New Roman" pitchFamily="18" charset="0"/>
              </a:rPr>
              <a:t>Сценарии и </a:t>
            </a:r>
            <a:r>
              <a:rPr lang="ru-RU" sz="1980" b="1" dirty="0" err="1" smtClean="0">
                <a:solidFill>
                  <a:prstClr val="black"/>
                </a:solidFill>
                <a:latin typeface="Liberation Sans" panose="020B0604020202020204" pitchFamily="34" charset="0"/>
                <a:cs typeface="Times New Roman" pitchFamily="18" charset="0"/>
              </a:rPr>
              <a:t>скрипт</a:t>
            </a:r>
            <a:endParaRPr lang="ru-RU" sz="1980" b="1" dirty="0">
              <a:solidFill>
                <a:prstClr val="black"/>
              </a:solidFill>
              <a:latin typeface="Liberation Sans" panose="020B0604020202020204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4869657"/>
            <a:ext cx="1920240" cy="273844"/>
          </a:xfrm>
        </p:spPr>
        <p:txBody>
          <a:bodyPr/>
          <a:lstStyle/>
          <a:p>
            <a:fld id="{B7F65ECB-5F97-4D42-AE0B-4DC420158EB0}" type="slidenum">
              <a:rPr lang="ru-RU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8</a:t>
            </a:fld>
            <a:endParaRPr lang="ru-RU" dirty="0">
              <a:latin typeface="+mj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26" name="Picture 2" descr="\\dtzn-srv\Отдел трудоустройства\Предприятия\!ОПК\обзвон - ОПК\2022\в центры занятости\diagram_дополненная для слай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363" y="376494"/>
            <a:ext cx="5837965" cy="47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tzn-srv\Отдел трудоустройства\Предприятия\!ОПК\обзвон - ОПК\2022\в центры занятости\diagram_дополненная для слайд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7574"/>
            <a:ext cx="10925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7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7504" y="51470"/>
            <a:ext cx="864096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80" b="1" dirty="0">
                <a:solidFill>
                  <a:prstClr val="black"/>
                </a:solidFill>
                <a:latin typeface="Liberation Sans" panose="020B0604020202020204" pitchFamily="34" charset="0"/>
                <a:cs typeface="Times New Roman" pitchFamily="18" charset="0"/>
              </a:rPr>
              <a:t>Новые подходы в работе службы занятости</a:t>
            </a:r>
          </a:p>
        </p:txBody>
      </p:sp>
      <p:pic>
        <p:nvPicPr>
          <p:cNvPr id="2050" name="Picture 2" descr="\\dtzn-srv\Отдел трудоустройства\Предприятия\!ОПК\обзвон - ОПК\2022\в центры занятости\diagram_дополненная для слайд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7128792" cy="41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dtzn-srv\Отдел трудоустройства\Предприятия\!ОПК\обзвон - ОПК\2022\в центры занятости\diagram_дополненная для слайд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85626"/>
            <a:ext cx="1236447" cy="43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dtzn-srv\Отдел трудоустройства\Повереннов С.Н\картинки для презентаций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14"/>
            <a:ext cx="1214264" cy="7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4890194"/>
            <a:ext cx="1920240" cy="273844"/>
          </a:xfrm>
        </p:spPr>
        <p:txBody>
          <a:bodyPr/>
          <a:lstStyle/>
          <a:p>
            <a:fld id="{B7F65ECB-5F97-4D42-AE0B-4DC420158EB0}" type="slidenum">
              <a:rPr lang="ru-RU"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9</a:t>
            </a:fld>
            <a:endParaRPr lang="ru-RU" dirty="0">
              <a:latin typeface="+mj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7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7739</TotalTime>
  <Words>2425</Words>
  <Application>Microsoft Office PowerPoint</Application>
  <PresentationFormat>Экран (16:9)</PresentationFormat>
  <Paragraphs>325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ОСОБЕННОСТИ</vt:lpstr>
      <vt:lpstr>Слайд 2</vt:lpstr>
      <vt:lpstr>Наиболее востребованные услуги (по мнению граждан)</vt:lpstr>
      <vt:lpstr>Перспективные услуги (по мнению работодателей)</vt:lpstr>
      <vt:lpstr>Система обратной связи</vt:lpstr>
      <vt:lpstr>Пробные проекты массового подбора</vt:lpstr>
      <vt:lpstr>От «базы данных» к активному поиску</vt:lpstr>
      <vt:lpstr>Слайд 8</vt:lpstr>
      <vt:lpstr>Слайд 9</vt:lpstr>
      <vt:lpstr>Слайд 10</vt:lpstr>
      <vt:lpstr>Траектории взаимодействия</vt:lpstr>
      <vt:lpstr>Эффективность мероприятий</vt:lpstr>
      <vt:lpstr>Бизнес-ситуация «масс-рекрутинг»  в условиях дефицита времени. Временная диаграмма.</vt:lpstr>
      <vt:lpstr>Предложения </vt:lpstr>
      <vt:lpstr>Предложения по изменениям в постановление № 362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Боргулёва Наталья Николаевна</dc:creator>
  <cp:lastModifiedBy>Горяева</cp:lastModifiedBy>
  <cp:revision>185</cp:revision>
  <cp:lastPrinted>2023-03-13T07:02:42Z</cp:lastPrinted>
  <dcterms:created xsi:type="dcterms:W3CDTF">2020-02-17T06:35:40Z</dcterms:created>
  <dcterms:modified xsi:type="dcterms:W3CDTF">2023-03-15T15:32:11Z</dcterms:modified>
</cp:coreProperties>
</file>