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63" r:id="rId3"/>
    <p:sldId id="273" r:id="rId4"/>
    <p:sldId id="267" r:id="rId5"/>
    <p:sldId id="271" r:id="rId6"/>
    <p:sldId id="276" r:id="rId7"/>
    <p:sldId id="275" r:id="rId8"/>
    <p:sldId id="280" r:id="rId9"/>
    <p:sldId id="281" r:id="rId10"/>
    <p:sldId id="265" r:id="rId11"/>
    <p:sldId id="264" r:id="rId12"/>
    <p:sldId id="270" r:id="rId13"/>
    <p:sldId id="277" r:id="rId14"/>
    <p:sldId id="261" r:id="rId15"/>
  </p:sldIdLst>
  <p:sldSz cx="17068800" cy="9601200"/>
  <p:notesSz cx="6797675" cy="9929813"/>
  <p:defaultTextStyle>
    <a:defPPr>
      <a:defRPr lang="en-US"/>
    </a:defPPr>
    <a:lvl1pPr algn="l" defTabSz="107473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536575" indent="-79375" algn="l" defTabSz="107473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1074738" indent="-160338" algn="l" defTabSz="107473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611313" indent="-239713" algn="l" defTabSz="107473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2149475" indent="-320675" algn="l" defTabSz="107473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">
          <p15:clr>
            <a:srgbClr val="A4A3A4"/>
          </p15:clr>
        </p15:guide>
        <p15:guide id="2" orient="horz" pos="650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2213">
          <p15:clr>
            <a:srgbClr val="A4A3A4"/>
          </p15:clr>
        </p15:guide>
        <p15:guide id="5" orient="horz" pos="3892">
          <p15:clr>
            <a:srgbClr val="A4A3A4"/>
          </p15:clr>
        </p15:guide>
        <p15:guide id="6" orient="horz" pos="4016">
          <p15:clr>
            <a:srgbClr val="A4A3A4"/>
          </p15:clr>
        </p15:guide>
        <p15:guide id="7" orient="horz" pos="5694">
          <p15:clr>
            <a:srgbClr val="A4A3A4"/>
          </p15:clr>
        </p15:guide>
        <p15:guide id="8" pos="3471">
          <p15:clr>
            <a:srgbClr val="A4A3A4"/>
          </p15:clr>
        </p15:guide>
        <p15:guide id="9" pos="265">
          <p15:clr>
            <a:srgbClr val="A4A3A4"/>
          </p15:clr>
        </p15:guide>
        <p15:guide id="10" pos="10487">
          <p15:clr>
            <a:srgbClr val="A4A3A4"/>
          </p15:clr>
        </p15:guide>
        <p15:guide id="11" pos="3763">
          <p15:clr>
            <a:srgbClr val="A4A3A4"/>
          </p15:clr>
        </p15:guide>
        <p15:guide id="12" pos="6977">
          <p15:clr>
            <a:srgbClr val="A4A3A4"/>
          </p15:clr>
        </p15:guide>
        <p15:guide id="13" pos="7263">
          <p15:clr>
            <a:srgbClr val="A4A3A4"/>
          </p15:clr>
        </p15:guide>
        <p15:guide id="14" pos="4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E14A20"/>
    <a:srgbClr val="6AB3E7"/>
    <a:srgbClr val="034896"/>
    <a:srgbClr val="CF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2" y="102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49603460216797E-2"/>
          <c:y val="0.13664072425561141"/>
          <c:w val="0.940968650456107"/>
          <c:h val="0.66075069911814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0033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0033A0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квартал                     2022</c:v>
                </c:pt>
                <c:pt idx="1">
                  <c:v>II квартал                      2022</c:v>
                </c:pt>
                <c:pt idx="2">
                  <c:v>III квартал                      2022</c:v>
                </c:pt>
                <c:pt idx="3">
                  <c:v>IV квартал                      2022</c:v>
                </c:pt>
                <c:pt idx="4">
                  <c:v>ноябрь 2022 -       январь 2023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4.2</c:v>
                </c:pt>
                <c:pt idx="1">
                  <c:v>4</c:v>
                </c:pt>
                <c:pt idx="2">
                  <c:v>3.8</c:v>
                </c:pt>
                <c:pt idx="3">
                  <c:v>3.7</c:v>
                </c:pt>
                <c:pt idx="4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EB-4A4C-9B6D-A749B483EB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Башкортостан</c:v>
                </c:pt>
              </c:strCache>
            </c:strRef>
          </c:tx>
          <c:spPr>
            <a:solidFill>
              <a:srgbClr val="E548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E14A20"/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I квартал                     2022</c:v>
                </c:pt>
                <c:pt idx="1">
                  <c:v>II квартал                      2022</c:v>
                </c:pt>
                <c:pt idx="2">
                  <c:v>III квартал                      2022</c:v>
                </c:pt>
                <c:pt idx="3">
                  <c:v>IV квартал                      2022</c:v>
                </c:pt>
                <c:pt idx="4">
                  <c:v>ноябрь 2022 -       январь 2023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3.6</c:v>
                </c:pt>
                <c:pt idx="1">
                  <c:v>4.0999999999999996</c:v>
                </c:pt>
                <c:pt idx="2">
                  <c:v>3.1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EB-4A4C-9B6D-A749B483EB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6"/>
        <c:axId val="157986440"/>
        <c:axId val="15798526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 Башкортостан</c:v>
                </c:pt>
              </c:strCache>
            </c:strRef>
          </c:tx>
          <c:spPr>
            <a:ln>
              <a:solidFill>
                <a:srgbClr val="6AB3E7"/>
              </a:solidFill>
              <a:prstDash val="dash"/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I квартал                     2022</c:v>
                </c:pt>
                <c:pt idx="1">
                  <c:v>II квартал                      2022</c:v>
                </c:pt>
                <c:pt idx="2">
                  <c:v>III квартал                      2022</c:v>
                </c:pt>
                <c:pt idx="3">
                  <c:v>IV квартал                      2022</c:v>
                </c:pt>
                <c:pt idx="4">
                  <c:v>ноябрь 2022 -       январь 2023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3.6</c:v>
                </c:pt>
                <c:pt idx="1">
                  <c:v>4.0999999999999996</c:v>
                </c:pt>
                <c:pt idx="2">
                  <c:v>3.1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88400"/>
        <c:axId val="157986832"/>
      </c:lineChart>
      <c:catAx>
        <c:axId val="157986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33A0"/>
                </a:solidFill>
                <a:latin typeface="Montserrat" panose="00000500000000000000" pitchFamily="2" charset="-52"/>
              </a:defRPr>
            </a:pPr>
            <a:endParaRPr lang="ru-RU"/>
          </a:p>
        </c:txPr>
        <c:crossAx val="157985264"/>
        <c:crosses val="autoZero"/>
        <c:auto val="1"/>
        <c:lblAlgn val="ctr"/>
        <c:lblOffset val="100"/>
        <c:noMultiLvlLbl val="0"/>
      </c:catAx>
      <c:valAx>
        <c:axId val="157985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7986440"/>
        <c:crosses val="autoZero"/>
        <c:crossBetween val="between"/>
      </c:valAx>
      <c:valAx>
        <c:axId val="1579868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one"/>
        <c:crossAx val="157988400"/>
        <c:crosses val="max"/>
        <c:crossBetween val="between"/>
      </c:valAx>
      <c:catAx>
        <c:axId val="15798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986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overlay val="0"/>
      <c:txPr>
        <a:bodyPr/>
        <a:lstStyle/>
        <a:p>
          <a:pPr>
            <a:defRPr sz="1800">
              <a:solidFill>
                <a:srgbClr val="0033A0"/>
              </a:solidFill>
              <a:latin typeface="Montserrat" panose="00000500000000000000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317E0-FF33-5942-8197-B52EC1CA9249}" type="doc">
      <dgm:prSet loTypeId="urn:microsoft.com/office/officeart/2005/8/layout/hierarchy3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AD17F0C-A3CD-9140-97F1-055A4896F759}">
      <dgm:prSet phldrT="[Текст]"/>
      <dgm:spPr>
        <a:solidFill>
          <a:srgbClr val="0033A0"/>
        </a:solidFill>
      </dgm:spPr>
      <dgm:t>
        <a:bodyPr/>
        <a:lstStyle/>
        <a:p>
          <a:r>
            <a:rPr lang="ru-RU" dirty="0">
              <a:latin typeface="Montserrat" panose="00000500000000000000" pitchFamily="2" charset="-52"/>
            </a:rPr>
            <a:t>Важность</a:t>
          </a:r>
        </a:p>
      </dgm:t>
    </dgm:pt>
    <dgm:pt modelId="{0C2BA9F5-235B-E948-B00F-58F30860FD5F}" type="parTrans" cxnId="{D6AAF8B8-3007-ED4D-85B4-CAA5D176499E}">
      <dgm:prSet/>
      <dgm:spPr/>
      <dgm:t>
        <a:bodyPr/>
        <a:lstStyle/>
        <a:p>
          <a:endParaRPr lang="ru-RU"/>
        </a:p>
      </dgm:t>
    </dgm:pt>
    <dgm:pt modelId="{C3682ECD-81E0-EB42-9018-DC8D1AA16DFA}" type="sibTrans" cxnId="{D6AAF8B8-3007-ED4D-85B4-CAA5D176499E}">
      <dgm:prSet/>
      <dgm:spPr/>
      <dgm:t>
        <a:bodyPr/>
        <a:lstStyle/>
        <a:p>
          <a:endParaRPr lang="ru-RU"/>
        </a:p>
      </dgm:t>
    </dgm:pt>
    <dgm:pt modelId="{4D1B8D35-2FD7-1846-A917-A63916512D42}">
      <dgm:prSet phldrT="[Текст]"/>
      <dgm:spPr>
        <a:ln>
          <a:solidFill>
            <a:srgbClr val="0033A0"/>
          </a:solidFill>
        </a:ln>
      </dgm:spPr>
      <dgm:t>
        <a:bodyPr/>
        <a:lstStyle/>
        <a:p>
          <a:r>
            <a:rPr lang="ru-RU" dirty="0">
              <a:solidFill>
                <a:srgbClr val="0033A0"/>
              </a:solidFill>
              <a:latin typeface="Montserrat" panose="00000500000000000000" pitchFamily="2" charset="-52"/>
            </a:rPr>
            <a:t>Сфера деятельности по </a:t>
          </a:r>
          <a:r>
            <a:rPr lang="ru-RU" dirty="0" err="1">
              <a:solidFill>
                <a:srgbClr val="0033A0"/>
              </a:solidFill>
              <a:latin typeface="Montserrat" panose="00000500000000000000" pitchFamily="2" charset="-52"/>
            </a:rPr>
            <a:t>инвест</a:t>
          </a:r>
          <a:r>
            <a:rPr lang="ru-RU" dirty="0">
              <a:solidFill>
                <a:srgbClr val="0033A0"/>
              </a:solidFill>
              <a:latin typeface="Montserrat" panose="00000500000000000000" pitchFamily="2" charset="-52"/>
            </a:rPr>
            <a:t>-рейтингу</a:t>
          </a:r>
        </a:p>
      </dgm:t>
    </dgm:pt>
    <dgm:pt modelId="{4179C4CE-44D4-4948-986D-DC0BD371ACA3}" type="parTrans" cxnId="{4FCEB991-BB6A-A14B-A423-2810B96CD936}">
      <dgm:prSet/>
      <dgm:spPr/>
      <dgm:t>
        <a:bodyPr/>
        <a:lstStyle/>
        <a:p>
          <a:endParaRPr lang="ru-RU"/>
        </a:p>
      </dgm:t>
    </dgm:pt>
    <dgm:pt modelId="{B380F8F1-9507-E447-B7F6-F43DA2BCD8F9}" type="sibTrans" cxnId="{4FCEB991-BB6A-A14B-A423-2810B96CD936}">
      <dgm:prSet/>
      <dgm:spPr/>
      <dgm:t>
        <a:bodyPr/>
        <a:lstStyle/>
        <a:p>
          <a:endParaRPr lang="ru-RU"/>
        </a:p>
      </dgm:t>
    </dgm:pt>
    <dgm:pt modelId="{85574E66-931B-474F-ACB3-5E60021F0A52}">
      <dgm:prSet phldrT="[Текст]"/>
      <dgm:spPr>
        <a:ln>
          <a:solidFill>
            <a:srgbClr val="0033A0"/>
          </a:solidFill>
        </a:ln>
      </dgm:spPr>
      <dgm:t>
        <a:bodyPr/>
        <a:lstStyle/>
        <a:p>
          <a:r>
            <a:rPr lang="ru-RU" dirty="0">
              <a:solidFill>
                <a:srgbClr val="0033A0"/>
              </a:solidFill>
              <a:latin typeface="Montserrat" panose="00000500000000000000" pitchFamily="2" charset="-52"/>
            </a:rPr>
            <a:t>Масштаб (региональный важнее всего)</a:t>
          </a:r>
        </a:p>
      </dgm:t>
    </dgm:pt>
    <dgm:pt modelId="{BF27FA88-A8BF-724E-9D72-5546956A1AD2}" type="parTrans" cxnId="{A44AB861-817A-2B49-BFF3-A8EF7C330A60}">
      <dgm:prSet/>
      <dgm:spPr>
        <a:ln>
          <a:solidFill>
            <a:srgbClr val="0033A0"/>
          </a:solidFill>
        </a:ln>
      </dgm:spPr>
      <dgm:t>
        <a:bodyPr/>
        <a:lstStyle/>
        <a:p>
          <a:endParaRPr lang="ru-RU"/>
        </a:p>
      </dgm:t>
    </dgm:pt>
    <dgm:pt modelId="{7A368BC6-0746-164D-BD71-6A3541CC4CF0}" type="sibTrans" cxnId="{A44AB861-817A-2B49-BFF3-A8EF7C330A60}">
      <dgm:prSet/>
      <dgm:spPr/>
      <dgm:t>
        <a:bodyPr/>
        <a:lstStyle/>
        <a:p>
          <a:endParaRPr lang="ru-RU"/>
        </a:p>
      </dgm:t>
    </dgm:pt>
    <dgm:pt modelId="{6F1E77CE-3DF5-8546-9A8C-E6F6E9A0ED80}">
      <dgm:prSet phldrT="[Текст]"/>
      <dgm:spPr>
        <a:solidFill>
          <a:srgbClr val="CF4520"/>
        </a:solidFill>
      </dgm:spPr>
      <dgm:t>
        <a:bodyPr/>
        <a:lstStyle/>
        <a:p>
          <a:r>
            <a:rPr lang="ru-RU" dirty="0">
              <a:latin typeface="Montserrat" panose="00000500000000000000" pitchFamily="2" charset="-52"/>
            </a:rPr>
            <a:t>Уязвимость</a:t>
          </a:r>
        </a:p>
      </dgm:t>
    </dgm:pt>
    <dgm:pt modelId="{6A9B70AC-F6B8-C042-B1D1-AE21D31FFCAC}" type="parTrans" cxnId="{1BFAFA7C-6C8E-C643-B0E2-38C9C75530D0}">
      <dgm:prSet/>
      <dgm:spPr/>
      <dgm:t>
        <a:bodyPr/>
        <a:lstStyle/>
        <a:p>
          <a:endParaRPr lang="ru-RU"/>
        </a:p>
      </dgm:t>
    </dgm:pt>
    <dgm:pt modelId="{5C2A4CE1-A0AB-414F-B27E-529DC6FDB949}" type="sibTrans" cxnId="{1BFAFA7C-6C8E-C643-B0E2-38C9C75530D0}">
      <dgm:prSet/>
      <dgm:spPr/>
      <dgm:t>
        <a:bodyPr/>
        <a:lstStyle/>
        <a:p>
          <a:endParaRPr lang="ru-RU"/>
        </a:p>
      </dgm:t>
    </dgm:pt>
    <dgm:pt modelId="{5E3072D7-DC49-B246-8CF8-41800A86AE9D}">
      <dgm:prSet phldrT="[Текст]"/>
      <dgm:spPr>
        <a:ln>
          <a:solidFill>
            <a:srgbClr val="CF4520"/>
          </a:solidFill>
        </a:ln>
      </dgm:spPr>
      <dgm:t>
        <a:bodyPr/>
        <a:lstStyle/>
        <a:p>
          <a:r>
            <a:rPr lang="ru-RU" dirty="0">
              <a:solidFill>
                <a:srgbClr val="CF4520"/>
              </a:solidFill>
              <a:latin typeface="Montserrat" panose="00000500000000000000" pitchFamily="2" charset="-52"/>
            </a:rPr>
            <a:t>Численность (чем меньше, тем уязвимее для рынка труда)</a:t>
          </a:r>
        </a:p>
      </dgm:t>
    </dgm:pt>
    <dgm:pt modelId="{4F8D1C2D-E1A2-074E-87A8-38611A49AF28}" type="parTrans" cxnId="{B71C5F2E-76B5-A94C-B600-F96B788C4BDE}">
      <dgm:prSet/>
      <dgm:spPr>
        <a:ln>
          <a:solidFill>
            <a:srgbClr val="CF4520"/>
          </a:solidFill>
        </a:ln>
      </dgm:spPr>
      <dgm:t>
        <a:bodyPr/>
        <a:lstStyle/>
        <a:p>
          <a:endParaRPr lang="ru-RU"/>
        </a:p>
      </dgm:t>
    </dgm:pt>
    <dgm:pt modelId="{B2756788-F912-C54C-B4B0-2A2A6B716858}" type="sibTrans" cxnId="{B71C5F2E-76B5-A94C-B600-F96B788C4BDE}">
      <dgm:prSet/>
      <dgm:spPr/>
      <dgm:t>
        <a:bodyPr/>
        <a:lstStyle/>
        <a:p>
          <a:endParaRPr lang="ru-RU"/>
        </a:p>
      </dgm:t>
    </dgm:pt>
    <dgm:pt modelId="{56CEC3A2-3C58-414E-8EDA-E8EFC9A4D872}">
      <dgm:prSet phldrT="[Текст]"/>
      <dgm:spPr>
        <a:ln>
          <a:solidFill>
            <a:srgbClr val="CF4520"/>
          </a:solidFill>
        </a:ln>
      </dgm:spPr>
      <dgm:t>
        <a:bodyPr/>
        <a:lstStyle/>
        <a:p>
          <a:r>
            <a:rPr lang="ru-RU" dirty="0">
              <a:solidFill>
                <a:srgbClr val="CF4520"/>
              </a:solidFill>
              <a:latin typeface="Montserrat" panose="00000500000000000000" pitchFamily="2" charset="-52"/>
            </a:rPr>
            <a:t>Финансово-экономическое положение</a:t>
          </a:r>
        </a:p>
      </dgm:t>
    </dgm:pt>
    <dgm:pt modelId="{598D9B37-F0ED-534D-B54D-F0A9C040C2B4}" type="parTrans" cxnId="{6420BE10-8AAE-F641-8347-702FA92C68BD}">
      <dgm:prSet/>
      <dgm:spPr>
        <a:ln>
          <a:solidFill>
            <a:srgbClr val="CF4520"/>
          </a:solidFill>
        </a:ln>
      </dgm:spPr>
      <dgm:t>
        <a:bodyPr/>
        <a:lstStyle/>
        <a:p>
          <a:endParaRPr lang="ru-RU"/>
        </a:p>
      </dgm:t>
    </dgm:pt>
    <dgm:pt modelId="{8B1A26F0-9475-D144-A5F5-58DB2E260B99}" type="sibTrans" cxnId="{6420BE10-8AAE-F641-8347-702FA92C68BD}">
      <dgm:prSet/>
      <dgm:spPr/>
      <dgm:t>
        <a:bodyPr/>
        <a:lstStyle/>
        <a:p>
          <a:endParaRPr lang="ru-RU"/>
        </a:p>
      </dgm:t>
    </dgm:pt>
    <dgm:pt modelId="{56C06FEA-3578-1648-8CC6-C58D37B1F59C}" type="pres">
      <dgm:prSet presAssocID="{1D1317E0-FF33-5942-8197-B52EC1CA92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7F5CDE-811F-2143-96FA-2F653B0EEC1F}" type="pres">
      <dgm:prSet presAssocID="{8AD17F0C-A3CD-9140-97F1-055A4896F759}" presName="root" presStyleCnt="0"/>
      <dgm:spPr/>
    </dgm:pt>
    <dgm:pt modelId="{C79E637E-D062-ED42-A14D-6A2DF83B0F67}" type="pres">
      <dgm:prSet presAssocID="{8AD17F0C-A3CD-9140-97F1-055A4896F759}" presName="rootComposite" presStyleCnt="0"/>
      <dgm:spPr/>
    </dgm:pt>
    <dgm:pt modelId="{582D9991-5898-6A40-82B4-1E183BA049EC}" type="pres">
      <dgm:prSet presAssocID="{8AD17F0C-A3CD-9140-97F1-055A4896F759}" presName="rootText" presStyleLbl="node1" presStyleIdx="0" presStyleCnt="2" custLinFactX="29753" custLinFactNeighborX="100000" custLinFactNeighborY="93940"/>
      <dgm:spPr/>
      <dgm:t>
        <a:bodyPr/>
        <a:lstStyle/>
        <a:p>
          <a:endParaRPr lang="ru-RU"/>
        </a:p>
      </dgm:t>
    </dgm:pt>
    <dgm:pt modelId="{F156A6FA-5101-4A4F-9A05-0B38E9E8DB17}" type="pres">
      <dgm:prSet presAssocID="{8AD17F0C-A3CD-9140-97F1-055A4896F75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9466920-E061-0845-A8DF-FE0E897CB408}" type="pres">
      <dgm:prSet presAssocID="{8AD17F0C-A3CD-9140-97F1-055A4896F759}" presName="childShape" presStyleCnt="0"/>
      <dgm:spPr/>
    </dgm:pt>
    <dgm:pt modelId="{DA5731D6-87C9-234A-B770-1EFBB599E892}" type="pres">
      <dgm:prSet presAssocID="{4179C4CE-44D4-4948-986D-DC0BD371ACA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E926A1E-68FE-3042-BF1B-079779D7D2AD}" type="pres">
      <dgm:prSet presAssocID="{4D1B8D35-2FD7-1846-A917-A63916512D42}" presName="childText" presStyleLbl="bgAcc1" presStyleIdx="0" presStyleCnt="4" custLinFactX="100000" custLinFactNeighborX="175987" custLinFactNeighborY="34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AA45E-7125-134E-9EFC-13F4E76DD11C}" type="pres">
      <dgm:prSet presAssocID="{BF27FA88-A8BF-724E-9D72-5546956A1AD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9BB7898-D05D-0A40-BE51-38225A9EC505}" type="pres">
      <dgm:prSet presAssocID="{85574E66-931B-474F-ACB3-5E60021F0A52}" presName="childText" presStyleLbl="bgAcc1" presStyleIdx="1" presStyleCnt="4" custLinFactX="61430" custLinFactNeighborX="100000" custLinFactNeighborY="-1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185C0-1177-B24D-BD7E-650F0A8149ED}" type="pres">
      <dgm:prSet presAssocID="{6F1E77CE-3DF5-8546-9A8C-E6F6E9A0ED80}" presName="root" presStyleCnt="0"/>
      <dgm:spPr/>
    </dgm:pt>
    <dgm:pt modelId="{7A625903-7692-C346-AE92-09D9BB1D9848}" type="pres">
      <dgm:prSet presAssocID="{6F1E77CE-3DF5-8546-9A8C-E6F6E9A0ED80}" presName="rootComposite" presStyleCnt="0"/>
      <dgm:spPr/>
    </dgm:pt>
    <dgm:pt modelId="{B4A9F57B-7D38-3049-967D-C750DACE4FE0}" type="pres">
      <dgm:prSet presAssocID="{6F1E77CE-3DF5-8546-9A8C-E6F6E9A0ED80}" presName="rootText" presStyleLbl="node1" presStyleIdx="1" presStyleCnt="2" custLinFactX="-100000" custLinFactNeighborX="-118502" custLinFactNeighborY="84508"/>
      <dgm:spPr/>
      <dgm:t>
        <a:bodyPr/>
        <a:lstStyle/>
        <a:p>
          <a:endParaRPr lang="ru-RU"/>
        </a:p>
      </dgm:t>
    </dgm:pt>
    <dgm:pt modelId="{627F2CD7-B86E-A644-8E76-EE9D4A0182A5}" type="pres">
      <dgm:prSet presAssocID="{6F1E77CE-3DF5-8546-9A8C-E6F6E9A0ED80}" presName="rootConnector" presStyleLbl="node1" presStyleIdx="1" presStyleCnt="2"/>
      <dgm:spPr/>
      <dgm:t>
        <a:bodyPr/>
        <a:lstStyle/>
        <a:p>
          <a:endParaRPr lang="ru-RU"/>
        </a:p>
      </dgm:t>
    </dgm:pt>
    <dgm:pt modelId="{EB055039-9617-3749-90A9-1788331800E3}" type="pres">
      <dgm:prSet presAssocID="{6F1E77CE-3DF5-8546-9A8C-E6F6E9A0ED80}" presName="childShape" presStyleCnt="0"/>
      <dgm:spPr/>
    </dgm:pt>
    <dgm:pt modelId="{03D5415E-8395-D54B-96E2-57D530400472}" type="pres">
      <dgm:prSet presAssocID="{4F8D1C2D-E1A2-074E-87A8-38611A49AF2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BB3803-4863-FC4F-B387-47ACC70AC146}" type="pres">
      <dgm:prSet presAssocID="{5E3072D7-DC49-B246-8CF8-41800A86AE9D}" presName="childText" presStyleLbl="bgAcc1" presStyleIdx="2" presStyleCnt="4" custLinFactX="-100000" custLinFactY="7294" custLinFactNeighborX="-17089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4CDD7-45D7-BD4D-912C-3E44A344B1F1}" type="pres">
      <dgm:prSet presAssocID="{598D9B37-F0ED-534D-B54D-F0A9C040C2B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A4F336F-2430-1D42-BF89-7BF07F66A5A2}" type="pres">
      <dgm:prSet presAssocID="{56CEC3A2-3C58-414E-8EDA-E8EFC9A4D872}" presName="childText" presStyleLbl="bgAcc1" presStyleIdx="3" presStyleCnt="4" custScaleY="99023" custLinFactX="-60628" custLinFactNeighborX="-100000" custLinFactNeighborY="-8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AB861-817A-2B49-BFF3-A8EF7C330A60}" srcId="{8AD17F0C-A3CD-9140-97F1-055A4896F759}" destId="{85574E66-931B-474F-ACB3-5E60021F0A52}" srcOrd="1" destOrd="0" parTransId="{BF27FA88-A8BF-724E-9D72-5546956A1AD2}" sibTransId="{7A368BC6-0746-164D-BD71-6A3541CC4CF0}"/>
    <dgm:cxn modelId="{B38AC29B-7760-9A49-90BF-558DCDE5D526}" type="presOf" srcId="{6F1E77CE-3DF5-8546-9A8C-E6F6E9A0ED80}" destId="{B4A9F57B-7D38-3049-967D-C750DACE4FE0}" srcOrd="0" destOrd="0" presId="urn:microsoft.com/office/officeart/2005/8/layout/hierarchy3"/>
    <dgm:cxn modelId="{2D0D0770-43A5-164A-87EC-A8AE5D36438A}" type="presOf" srcId="{56CEC3A2-3C58-414E-8EDA-E8EFC9A4D872}" destId="{4A4F336F-2430-1D42-BF89-7BF07F66A5A2}" srcOrd="0" destOrd="0" presId="urn:microsoft.com/office/officeart/2005/8/layout/hierarchy3"/>
    <dgm:cxn modelId="{9FC92929-8ABF-C141-BA70-A0CCB9AE9FAC}" type="presOf" srcId="{598D9B37-F0ED-534D-B54D-F0A9C040C2B4}" destId="{42B4CDD7-45D7-BD4D-912C-3E44A344B1F1}" srcOrd="0" destOrd="0" presId="urn:microsoft.com/office/officeart/2005/8/layout/hierarchy3"/>
    <dgm:cxn modelId="{01ADB6F8-8EBE-4647-99B0-C188B411FC4F}" type="presOf" srcId="{4F8D1C2D-E1A2-074E-87A8-38611A49AF28}" destId="{03D5415E-8395-D54B-96E2-57D530400472}" srcOrd="0" destOrd="0" presId="urn:microsoft.com/office/officeart/2005/8/layout/hierarchy3"/>
    <dgm:cxn modelId="{6E0EE5D8-C377-8B43-A79C-D67C74ECCD70}" type="presOf" srcId="{1D1317E0-FF33-5942-8197-B52EC1CA9249}" destId="{56C06FEA-3578-1648-8CC6-C58D37B1F59C}" srcOrd="0" destOrd="0" presId="urn:microsoft.com/office/officeart/2005/8/layout/hierarchy3"/>
    <dgm:cxn modelId="{B71C5F2E-76B5-A94C-B600-F96B788C4BDE}" srcId="{6F1E77CE-3DF5-8546-9A8C-E6F6E9A0ED80}" destId="{5E3072D7-DC49-B246-8CF8-41800A86AE9D}" srcOrd="0" destOrd="0" parTransId="{4F8D1C2D-E1A2-074E-87A8-38611A49AF28}" sibTransId="{B2756788-F912-C54C-B4B0-2A2A6B716858}"/>
    <dgm:cxn modelId="{4FCEB991-BB6A-A14B-A423-2810B96CD936}" srcId="{8AD17F0C-A3CD-9140-97F1-055A4896F759}" destId="{4D1B8D35-2FD7-1846-A917-A63916512D42}" srcOrd="0" destOrd="0" parTransId="{4179C4CE-44D4-4948-986D-DC0BD371ACA3}" sibTransId="{B380F8F1-9507-E447-B7F6-F43DA2BCD8F9}"/>
    <dgm:cxn modelId="{35A5944E-6279-AF40-BB7D-B14E776D632F}" type="presOf" srcId="{8AD17F0C-A3CD-9140-97F1-055A4896F759}" destId="{582D9991-5898-6A40-82B4-1E183BA049EC}" srcOrd="0" destOrd="0" presId="urn:microsoft.com/office/officeart/2005/8/layout/hierarchy3"/>
    <dgm:cxn modelId="{F679124D-8E5C-7F4B-B99A-47A5B59864A9}" type="presOf" srcId="{8AD17F0C-A3CD-9140-97F1-055A4896F759}" destId="{F156A6FA-5101-4A4F-9A05-0B38E9E8DB17}" srcOrd="1" destOrd="0" presId="urn:microsoft.com/office/officeart/2005/8/layout/hierarchy3"/>
    <dgm:cxn modelId="{1BFAFA7C-6C8E-C643-B0E2-38C9C75530D0}" srcId="{1D1317E0-FF33-5942-8197-B52EC1CA9249}" destId="{6F1E77CE-3DF5-8546-9A8C-E6F6E9A0ED80}" srcOrd="1" destOrd="0" parTransId="{6A9B70AC-F6B8-C042-B1D1-AE21D31FFCAC}" sibTransId="{5C2A4CE1-A0AB-414F-B27E-529DC6FDB949}"/>
    <dgm:cxn modelId="{96EF43ED-D839-EB41-903B-53EC451C6912}" type="presOf" srcId="{6F1E77CE-3DF5-8546-9A8C-E6F6E9A0ED80}" destId="{627F2CD7-B86E-A644-8E76-EE9D4A0182A5}" srcOrd="1" destOrd="0" presId="urn:microsoft.com/office/officeart/2005/8/layout/hierarchy3"/>
    <dgm:cxn modelId="{8A7878A4-5E32-D246-B320-6AF9974B2A61}" type="presOf" srcId="{4D1B8D35-2FD7-1846-A917-A63916512D42}" destId="{2E926A1E-68FE-3042-BF1B-079779D7D2AD}" srcOrd="0" destOrd="0" presId="urn:microsoft.com/office/officeart/2005/8/layout/hierarchy3"/>
    <dgm:cxn modelId="{D6AAF8B8-3007-ED4D-85B4-CAA5D176499E}" srcId="{1D1317E0-FF33-5942-8197-B52EC1CA9249}" destId="{8AD17F0C-A3CD-9140-97F1-055A4896F759}" srcOrd="0" destOrd="0" parTransId="{0C2BA9F5-235B-E948-B00F-58F30860FD5F}" sibTransId="{C3682ECD-81E0-EB42-9018-DC8D1AA16DFA}"/>
    <dgm:cxn modelId="{913985F2-4F6E-0A4B-8950-2E6DFD7B25D5}" type="presOf" srcId="{4179C4CE-44D4-4948-986D-DC0BD371ACA3}" destId="{DA5731D6-87C9-234A-B770-1EFBB599E892}" srcOrd="0" destOrd="0" presId="urn:microsoft.com/office/officeart/2005/8/layout/hierarchy3"/>
    <dgm:cxn modelId="{45FCB269-B616-9E40-9A86-B3B488598DB3}" type="presOf" srcId="{5E3072D7-DC49-B246-8CF8-41800A86AE9D}" destId="{76BB3803-4863-FC4F-B387-47ACC70AC146}" srcOrd="0" destOrd="0" presId="urn:microsoft.com/office/officeart/2005/8/layout/hierarchy3"/>
    <dgm:cxn modelId="{D42188C1-84A1-D44D-BD94-5277241F253F}" type="presOf" srcId="{85574E66-931B-474F-ACB3-5E60021F0A52}" destId="{49BB7898-D05D-0A40-BE51-38225A9EC505}" srcOrd="0" destOrd="0" presId="urn:microsoft.com/office/officeart/2005/8/layout/hierarchy3"/>
    <dgm:cxn modelId="{6420BE10-8AAE-F641-8347-702FA92C68BD}" srcId="{6F1E77CE-3DF5-8546-9A8C-E6F6E9A0ED80}" destId="{56CEC3A2-3C58-414E-8EDA-E8EFC9A4D872}" srcOrd="1" destOrd="0" parTransId="{598D9B37-F0ED-534D-B54D-F0A9C040C2B4}" sibTransId="{8B1A26F0-9475-D144-A5F5-58DB2E260B99}"/>
    <dgm:cxn modelId="{8C8DFCF2-F216-C24E-97E5-4CEAD071A6CB}" type="presOf" srcId="{BF27FA88-A8BF-724E-9D72-5546956A1AD2}" destId="{3C5AA45E-7125-134E-9EFC-13F4E76DD11C}" srcOrd="0" destOrd="0" presId="urn:microsoft.com/office/officeart/2005/8/layout/hierarchy3"/>
    <dgm:cxn modelId="{56518C90-6D95-FD46-8987-CF78C0B5AF0B}" type="presParOf" srcId="{56C06FEA-3578-1648-8CC6-C58D37B1F59C}" destId="{967F5CDE-811F-2143-96FA-2F653B0EEC1F}" srcOrd="0" destOrd="0" presId="urn:microsoft.com/office/officeart/2005/8/layout/hierarchy3"/>
    <dgm:cxn modelId="{39DAF52A-C4F9-9044-8BF5-F97699B47947}" type="presParOf" srcId="{967F5CDE-811F-2143-96FA-2F653B0EEC1F}" destId="{C79E637E-D062-ED42-A14D-6A2DF83B0F67}" srcOrd="0" destOrd="0" presId="urn:microsoft.com/office/officeart/2005/8/layout/hierarchy3"/>
    <dgm:cxn modelId="{1886D361-0F9B-A240-97A6-C2667A0652D1}" type="presParOf" srcId="{C79E637E-D062-ED42-A14D-6A2DF83B0F67}" destId="{582D9991-5898-6A40-82B4-1E183BA049EC}" srcOrd="0" destOrd="0" presId="urn:microsoft.com/office/officeart/2005/8/layout/hierarchy3"/>
    <dgm:cxn modelId="{5869F0EB-C3CD-FF40-9BA3-9FD5F290B9CA}" type="presParOf" srcId="{C79E637E-D062-ED42-A14D-6A2DF83B0F67}" destId="{F156A6FA-5101-4A4F-9A05-0B38E9E8DB17}" srcOrd="1" destOrd="0" presId="urn:microsoft.com/office/officeart/2005/8/layout/hierarchy3"/>
    <dgm:cxn modelId="{779E9118-3BAC-A146-A28F-382024CF0275}" type="presParOf" srcId="{967F5CDE-811F-2143-96FA-2F653B0EEC1F}" destId="{C9466920-E061-0845-A8DF-FE0E897CB408}" srcOrd="1" destOrd="0" presId="urn:microsoft.com/office/officeart/2005/8/layout/hierarchy3"/>
    <dgm:cxn modelId="{5BCEF2D4-99EC-444A-9957-ED6B9121736B}" type="presParOf" srcId="{C9466920-E061-0845-A8DF-FE0E897CB408}" destId="{DA5731D6-87C9-234A-B770-1EFBB599E892}" srcOrd="0" destOrd="0" presId="urn:microsoft.com/office/officeart/2005/8/layout/hierarchy3"/>
    <dgm:cxn modelId="{1B3488B5-E404-C849-8E9F-2883B8B9DE72}" type="presParOf" srcId="{C9466920-E061-0845-A8DF-FE0E897CB408}" destId="{2E926A1E-68FE-3042-BF1B-079779D7D2AD}" srcOrd="1" destOrd="0" presId="urn:microsoft.com/office/officeart/2005/8/layout/hierarchy3"/>
    <dgm:cxn modelId="{B3878E9F-A094-8447-85D4-668689FB8363}" type="presParOf" srcId="{C9466920-E061-0845-A8DF-FE0E897CB408}" destId="{3C5AA45E-7125-134E-9EFC-13F4E76DD11C}" srcOrd="2" destOrd="0" presId="urn:microsoft.com/office/officeart/2005/8/layout/hierarchy3"/>
    <dgm:cxn modelId="{1C34AE27-D49C-1647-9B8E-64813A8B3EDA}" type="presParOf" srcId="{C9466920-E061-0845-A8DF-FE0E897CB408}" destId="{49BB7898-D05D-0A40-BE51-38225A9EC505}" srcOrd="3" destOrd="0" presId="urn:microsoft.com/office/officeart/2005/8/layout/hierarchy3"/>
    <dgm:cxn modelId="{C8E2C313-59A8-9041-B80E-30698BFA8107}" type="presParOf" srcId="{56C06FEA-3578-1648-8CC6-C58D37B1F59C}" destId="{03C185C0-1177-B24D-BD7E-650F0A8149ED}" srcOrd="1" destOrd="0" presId="urn:microsoft.com/office/officeart/2005/8/layout/hierarchy3"/>
    <dgm:cxn modelId="{B91A5E8E-6347-9B49-A7A0-1620A2549EB6}" type="presParOf" srcId="{03C185C0-1177-B24D-BD7E-650F0A8149ED}" destId="{7A625903-7692-C346-AE92-09D9BB1D9848}" srcOrd="0" destOrd="0" presId="urn:microsoft.com/office/officeart/2005/8/layout/hierarchy3"/>
    <dgm:cxn modelId="{528064F4-55ED-9343-8ECE-ACE03BAFAB71}" type="presParOf" srcId="{7A625903-7692-C346-AE92-09D9BB1D9848}" destId="{B4A9F57B-7D38-3049-967D-C750DACE4FE0}" srcOrd="0" destOrd="0" presId="urn:microsoft.com/office/officeart/2005/8/layout/hierarchy3"/>
    <dgm:cxn modelId="{BFC37187-A659-E34D-914D-E39F83F7C101}" type="presParOf" srcId="{7A625903-7692-C346-AE92-09D9BB1D9848}" destId="{627F2CD7-B86E-A644-8E76-EE9D4A0182A5}" srcOrd="1" destOrd="0" presId="urn:microsoft.com/office/officeart/2005/8/layout/hierarchy3"/>
    <dgm:cxn modelId="{D7328299-8112-CB4D-BDE2-C61FC9C40461}" type="presParOf" srcId="{03C185C0-1177-B24D-BD7E-650F0A8149ED}" destId="{EB055039-9617-3749-90A9-1788331800E3}" srcOrd="1" destOrd="0" presId="urn:microsoft.com/office/officeart/2005/8/layout/hierarchy3"/>
    <dgm:cxn modelId="{D22993F4-7199-1D47-AEAD-55F61350471E}" type="presParOf" srcId="{EB055039-9617-3749-90A9-1788331800E3}" destId="{03D5415E-8395-D54B-96E2-57D530400472}" srcOrd="0" destOrd="0" presId="urn:microsoft.com/office/officeart/2005/8/layout/hierarchy3"/>
    <dgm:cxn modelId="{20E4AF12-5212-0145-9519-FC1CA055CDCB}" type="presParOf" srcId="{EB055039-9617-3749-90A9-1788331800E3}" destId="{76BB3803-4863-FC4F-B387-47ACC70AC146}" srcOrd="1" destOrd="0" presId="urn:microsoft.com/office/officeart/2005/8/layout/hierarchy3"/>
    <dgm:cxn modelId="{99DD2D78-02B6-9849-BD03-E7CF1B6565A4}" type="presParOf" srcId="{EB055039-9617-3749-90A9-1788331800E3}" destId="{42B4CDD7-45D7-BD4D-912C-3E44A344B1F1}" srcOrd="2" destOrd="0" presId="urn:microsoft.com/office/officeart/2005/8/layout/hierarchy3"/>
    <dgm:cxn modelId="{2C64BC84-756F-9641-AF42-9C5B34FFD499}" type="presParOf" srcId="{EB055039-9617-3749-90A9-1788331800E3}" destId="{4A4F336F-2430-1D42-BF89-7BF07F66A5A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D9991-5898-6A40-82B4-1E183BA049EC}">
      <dsp:nvSpPr>
        <dsp:cNvPr id="0" name=""/>
        <dsp:cNvSpPr/>
      </dsp:nvSpPr>
      <dsp:spPr>
        <a:xfrm>
          <a:off x="5198725" y="1118491"/>
          <a:ext cx="2380022" cy="1190011"/>
        </a:xfrm>
        <a:prstGeom prst="roundRect">
          <a:avLst>
            <a:gd name="adj" fmla="val 10000"/>
          </a:avLst>
        </a:prstGeom>
        <a:solidFill>
          <a:srgbClr val="0033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Montserrat" panose="00000500000000000000" pitchFamily="2" charset="-52"/>
            </a:rPr>
            <a:t>Важность</a:t>
          </a:r>
        </a:p>
      </dsp:txBody>
      <dsp:txXfrm>
        <a:off x="5233579" y="1153345"/>
        <a:ext cx="2310314" cy="1120303"/>
      </dsp:txXfrm>
    </dsp:sp>
    <dsp:sp modelId="{DA5731D6-87C9-234A-B770-1EFBB599E892}">
      <dsp:nvSpPr>
        <dsp:cNvPr id="0" name=""/>
        <dsp:cNvSpPr/>
      </dsp:nvSpPr>
      <dsp:spPr>
        <a:xfrm>
          <a:off x="5436727" y="2308502"/>
          <a:ext cx="2235454" cy="18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64"/>
              </a:lnTo>
              <a:lnTo>
                <a:pt x="2235454" y="188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26A1E-68FE-3042-BF1B-079779D7D2AD}">
      <dsp:nvSpPr>
        <dsp:cNvPr id="0" name=""/>
        <dsp:cNvSpPr/>
      </dsp:nvSpPr>
      <dsp:spPr>
        <a:xfrm>
          <a:off x="7672182" y="1901661"/>
          <a:ext cx="1904017" cy="119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A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33A0"/>
              </a:solidFill>
              <a:latin typeface="Montserrat" panose="00000500000000000000" pitchFamily="2" charset="-52"/>
            </a:rPr>
            <a:t>Сфера деятельности по </a:t>
          </a:r>
          <a:r>
            <a:rPr lang="ru-RU" sz="1500" kern="1200" dirty="0" err="1">
              <a:solidFill>
                <a:srgbClr val="0033A0"/>
              </a:solidFill>
              <a:latin typeface="Montserrat" panose="00000500000000000000" pitchFamily="2" charset="-52"/>
            </a:rPr>
            <a:t>инвест</a:t>
          </a:r>
          <a:r>
            <a:rPr lang="ru-RU" sz="1500" kern="1200" dirty="0">
              <a:solidFill>
                <a:srgbClr val="0033A0"/>
              </a:solidFill>
              <a:latin typeface="Montserrat" panose="00000500000000000000" pitchFamily="2" charset="-52"/>
            </a:rPr>
            <a:t>-рейтингу</a:t>
          </a:r>
        </a:p>
      </dsp:txBody>
      <dsp:txXfrm>
        <a:off x="7707036" y="1936515"/>
        <a:ext cx="1834309" cy="1120303"/>
      </dsp:txXfrm>
    </dsp:sp>
    <dsp:sp modelId="{3C5AA45E-7125-134E-9EFC-13F4E76DD11C}">
      <dsp:nvSpPr>
        <dsp:cNvPr id="0" name=""/>
        <dsp:cNvSpPr/>
      </dsp:nvSpPr>
      <dsp:spPr>
        <a:xfrm>
          <a:off x="5436727" y="2308502"/>
          <a:ext cx="223507" cy="1107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245"/>
              </a:lnTo>
              <a:lnTo>
                <a:pt x="223507" y="1107245"/>
              </a:lnTo>
            </a:path>
          </a:pathLst>
        </a:custGeom>
        <a:noFill/>
        <a:ln w="25400" cap="flat" cmpd="sng" algn="ctr">
          <a:solidFill>
            <a:srgbClr val="0033A0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B7898-D05D-0A40-BE51-38225A9EC505}">
      <dsp:nvSpPr>
        <dsp:cNvPr id="0" name=""/>
        <dsp:cNvSpPr/>
      </dsp:nvSpPr>
      <dsp:spPr>
        <a:xfrm>
          <a:off x="5660235" y="2820742"/>
          <a:ext cx="1904017" cy="119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A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33A0"/>
              </a:solidFill>
              <a:latin typeface="Montserrat" panose="00000500000000000000" pitchFamily="2" charset="-52"/>
            </a:rPr>
            <a:t>Масштаб (региональный важнее всего)</a:t>
          </a:r>
        </a:p>
      </dsp:txBody>
      <dsp:txXfrm>
        <a:off x="5695089" y="2855596"/>
        <a:ext cx="1834309" cy="1120303"/>
      </dsp:txXfrm>
    </dsp:sp>
    <dsp:sp modelId="{B4A9F57B-7D38-3049-967D-C750DACE4FE0}">
      <dsp:nvSpPr>
        <dsp:cNvPr id="0" name=""/>
        <dsp:cNvSpPr/>
      </dsp:nvSpPr>
      <dsp:spPr>
        <a:xfrm>
          <a:off x="0" y="1006249"/>
          <a:ext cx="2380022" cy="1190011"/>
        </a:xfrm>
        <a:prstGeom prst="roundRect">
          <a:avLst>
            <a:gd name="adj" fmla="val 10000"/>
          </a:avLst>
        </a:prstGeom>
        <a:solidFill>
          <a:srgbClr val="CF45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Montserrat" panose="00000500000000000000" pitchFamily="2" charset="-52"/>
            </a:rPr>
            <a:t>Уязвимость</a:t>
          </a:r>
        </a:p>
      </dsp:txBody>
      <dsp:txXfrm>
        <a:off x="34854" y="1041103"/>
        <a:ext cx="2310314" cy="1120303"/>
      </dsp:txXfrm>
    </dsp:sp>
    <dsp:sp modelId="{03D5415E-8395-D54B-96E2-57D530400472}">
      <dsp:nvSpPr>
        <dsp:cNvPr id="0" name=""/>
        <dsp:cNvSpPr/>
      </dsp:nvSpPr>
      <dsp:spPr>
        <a:xfrm>
          <a:off x="238002" y="2196260"/>
          <a:ext cx="165677" cy="1163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664"/>
              </a:lnTo>
              <a:lnTo>
                <a:pt x="165677" y="1163664"/>
              </a:lnTo>
            </a:path>
          </a:pathLst>
        </a:custGeom>
        <a:noFill/>
        <a:ln w="25400" cap="flat" cmpd="sng" algn="ctr">
          <a:solidFill>
            <a:srgbClr val="CF4520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3803-4863-FC4F-B387-47ACC70AC146}">
      <dsp:nvSpPr>
        <dsp:cNvPr id="0" name=""/>
        <dsp:cNvSpPr/>
      </dsp:nvSpPr>
      <dsp:spPr>
        <a:xfrm>
          <a:off x="403679" y="2764919"/>
          <a:ext cx="1904017" cy="119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F452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CF4520"/>
              </a:solidFill>
              <a:latin typeface="Montserrat" panose="00000500000000000000" pitchFamily="2" charset="-52"/>
            </a:rPr>
            <a:t>Численность (чем меньше, тем уязвимее для рынка труда)</a:t>
          </a:r>
        </a:p>
      </dsp:txBody>
      <dsp:txXfrm>
        <a:off x="438533" y="2799773"/>
        <a:ext cx="1834309" cy="1120303"/>
      </dsp:txXfrm>
    </dsp:sp>
    <dsp:sp modelId="{42B4CDD7-45D7-BD4D-912C-3E44A344B1F1}">
      <dsp:nvSpPr>
        <dsp:cNvPr id="0" name=""/>
        <dsp:cNvSpPr/>
      </dsp:nvSpPr>
      <dsp:spPr>
        <a:xfrm>
          <a:off x="238002" y="2196260"/>
          <a:ext cx="2265219" cy="35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14"/>
              </a:lnTo>
              <a:lnTo>
                <a:pt x="2265219" y="356914"/>
              </a:lnTo>
            </a:path>
          </a:pathLst>
        </a:custGeom>
        <a:noFill/>
        <a:ln w="25400" cap="flat" cmpd="sng" algn="ctr">
          <a:solidFill>
            <a:srgbClr val="CF4520"/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F336F-2430-1D42-BF89-7BF07F66A5A2}">
      <dsp:nvSpPr>
        <dsp:cNvPr id="0" name=""/>
        <dsp:cNvSpPr/>
      </dsp:nvSpPr>
      <dsp:spPr>
        <a:xfrm>
          <a:off x="2503221" y="1963982"/>
          <a:ext cx="1904017" cy="117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F4520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CF4520"/>
              </a:solidFill>
              <a:latin typeface="Montserrat" panose="00000500000000000000" pitchFamily="2" charset="-52"/>
            </a:rPr>
            <a:t>Финансово-экономическое положение</a:t>
          </a:r>
        </a:p>
      </dsp:txBody>
      <dsp:txXfrm>
        <a:off x="2537735" y="1998496"/>
        <a:ext cx="1834989" cy="1109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ru-RU" noProof="0"/>
              <a:t>                                       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9482" y="4716477"/>
            <a:ext cx="5438711" cy="446878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1" y="0"/>
            <a:ext cx="2950608" cy="4968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r>
              <a:rPr lang="ru-RU"/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47068" y="0"/>
            <a:ext cx="2950607" cy="4968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1" y="9432953"/>
            <a:ext cx="2950608" cy="49686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47068" y="9432953"/>
            <a:ext cx="2950607" cy="4968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 defTabSz="985251" fontAlgn="auto">
              <a:spcBef>
                <a:spcPts val="0"/>
              </a:spcBef>
              <a:spcAft>
                <a:spcPts val="0"/>
              </a:spcAft>
              <a:buNone/>
              <a:defRPr lang="ru-RU" sz="1300" b="0" strike="noStrike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140E7659-7847-41EB-B5E2-3AE3695FC06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989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47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10747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0747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0747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0747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1241425"/>
            <a:ext cx="5956300" cy="3351213"/>
          </a:xfrm>
          <a:noFill/>
          <a:ln w="9525"/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482" y="4778400"/>
            <a:ext cx="5438711" cy="3910002"/>
          </a:xfrm>
          <a:ln/>
        </p:spPr>
        <p:txBody>
          <a:bodyPr/>
          <a:lstStyle/>
          <a:p>
            <a:pPr defTabSz="9852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spc="-1"/>
          </a:p>
        </p:txBody>
      </p:sp>
      <p:sp>
        <p:nvSpPr>
          <p:cNvPr id="194" name="PlaceHolder 3"/>
          <p:cNvSpPr>
            <a:spLocks noGrp="1"/>
          </p:cNvSpPr>
          <p:nvPr>
            <p:ph type="sldNum" sz="quarter" idx="12"/>
          </p:nvPr>
        </p:nvSpPr>
        <p:spPr>
          <a:xfrm>
            <a:off x="3849923" y="9431480"/>
            <a:ext cx="2946325" cy="498334"/>
          </a:xfrm>
        </p:spPr>
        <p:txBody>
          <a:bodyPr/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>
              <a:defRPr/>
            </a:pPr>
            <a:fld id="{26AFF272-0654-4971-AC50-F8965E81BED5}" type="slidenum">
              <a:rPr/>
              <a:pPr>
                <a:defRPr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97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1241425"/>
            <a:ext cx="5956300" cy="3351213"/>
          </a:xfrm>
          <a:noFill/>
          <a:ln w="9525"/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79482" y="4778400"/>
            <a:ext cx="5438711" cy="3910002"/>
          </a:xfrm>
          <a:ln/>
        </p:spPr>
        <p:txBody>
          <a:bodyPr/>
          <a:lstStyle/>
          <a:p>
            <a:pPr defTabSz="9852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spc="-1"/>
          </a:p>
        </p:txBody>
      </p:sp>
      <p:sp>
        <p:nvSpPr>
          <p:cNvPr id="197" name="PlaceHolder 3"/>
          <p:cNvSpPr>
            <a:spLocks noGrp="1"/>
          </p:cNvSpPr>
          <p:nvPr>
            <p:ph type="sldNum" sz="quarter" idx="12"/>
          </p:nvPr>
        </p:nvSpPr>
        <p:spPr>
          <a:xfrm>
            <a:off x="3849923" y="9431480"/>
            <a:ext cx="2946325" cy="498334"/>
          </a:xfrm>
        </p:spPr>
        <p:txBody>
          <a:bodyPr/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>
              <a:defRPr/>
            </a:pPr>
            <a:fld id="{D7C4197E-5BF2-44A5-B7F4-152718AB2895}" type="slidenum">
              <a:rPr/>
              <a:pPr>
                <a:defRPr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11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302500"/>
            <a:ext cx="3143250" cy="24653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" name="Рисунок 40" descr="Изображение выглядит как текст, знак&#10;&#10;Автоматически созданное описание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676313" y="39688"/>
            <a:ext cx="3457575" cy="1851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" name="PlaceHolder 1"/>
          <p:cNvSpPr txBox="1">
            <a:spLocks/>
          </p:cNvSpPr>
          <p:nvPr userDrawn="1"/>
        </p:nvSpPr>
        <p:spPr>
          <a:xfrm>
            <a:off x="12780963" y="9093200"/>
            <a:ext cx="3838575" cy="50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/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6E1AF8D-D204-4591-93A4-2EBA9A295768}" type="slidenum">
              <a:rPr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>
              <a:latin typeface="Times New Roman"/>
            </a:endParaRPr>
          </a:p>
        </p:txBody>
      </p:sp>
      <p:sp>
        <p:nvSpPr>
          <p:cNvPr id="5" name="Номер слайда 18"/>
          <p:cNvSpPr txBox="1">
            <a:spLocks/>
          </p:cNvSpPr>
          <p:nvPr userDrawn="1"/>
        </p:nvSpPr>
        <p:spPr>
          <a:xfrm>
            <a:off x="550863" y="9215438"/>
            <a:ext cx="2041525" cy="31115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ru-RU" sz="1000">
                <a:solidFill>
                  <a:srgbClr val="44546A"/>
                </a:solidFill>
                <a:latin typeface="Montserrat"/>
              </a:rPr>
              <a:t>Название раздела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4E74-9D2D-4C21-8909-3129BE05CE9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791F-0E93-4AAF-9486-31C8E2E5C9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7937-91B2-4A13-9ED8-6FFF70F2F1E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81377" y="3106948"/>
            <a:ext cx="3379623" cy="3379622"/>
          </a:xfrm>
          <a:prstGeom prst="ellipse">
            <a:avLst/>
          </a:prstGeom>
          <a:noFill/>
          <a:ln w="38735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7" name="Рисунок 1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207802" y="3074518"/>
            <a:ext cx="3379623" cy="3379622"/>
          </a:xfrm>
          <a:prstGeom prst="ellipse">
            <a:avLst/>
          </a:prstGeom>
          <a:noFill/>
          <a:ln w="38735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1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2137" y="2826831"/>
            <a:ext cx="4224528" cy="4224528"/>
          </a:xfrm>
          <a:prstGeom prst="ellipse">
            <a:avLst/>
          </a:prstGeom>
          <a:noFill/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25" name="Текст 2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58061" y="7047549"/>
            <a:ext cx="3780473" cy="1033462"/>
          </a:xfrm>
        </p:spPr>
        <p:txBody>
          <a:bodyPr rtlCol="0">
            <a:normAutofit/>
          </a:bodyPr>
          <a:lstStyle>
            <a:lvl1pPr marL="0" indent="0" algn="ctr">
              <a:buNone/>
              <a:defRPr sz="2799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6" name="Текст 2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44164" y="7331381"/>
            <a:ext cx="3780473" cy="1033462"/>
          </a:xfrm>
        </p:spPr>
        <p:txBody>
          <a:bodyPr rtlCol="0">
            <a:normAutofit/>
          </a:bodyPr>
          <a:lstStyle>
            <a:lvl1pPr marL="0" indent="0" algn="ctr">
              <a:buNone/>
              <a:defRPr sz="2799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7" name="Текст 2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030268" y="7047549"/>
            <a:ext cx="3780473" cy="1033462"/>
          </a:xfrm>
        </p:spPr>
        <p:txBody>
          <a:bodyPr rtlCol="0">
            <a:normAutofit/>
          </a:bodyPr>
          <a:lstStyle>
            <a:lvl1pPr marL="0" indent="0" algn="ctr">
              <a:buNone/>
              <a:defRPr sz="2799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9" name="Рисунок 2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" y="0"/>
            <a:ext cx="17068800" cy="960120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0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C3DAEF06-B115-44EC-BEB7-258443AD130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72DD53-F8CC-4584-BE40-CF0DAF86EDD5}" type="datetime1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13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 userDrawn="1"/>
        </p:nvSpPr>
        <p:spPr>
          <a:xfrm>
            <a:off x="12780963" y="9093200"/>
            <a:ext cx="3838575" cy="50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/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8021349-F7C0-435B-9E53-28EE38559DA1}" type="slidenum">
              <a:rPr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>
              <a:latin typeface="Times New Roman"/>
            </a:endParaRPr>
          </a:p>
        </p:txBody>
      </p:sp>
      <p:pic>
        <p:nvPicPr>
          <p:cNvPr id="3" name="Graphic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519400" y="339725"/>
            <a:ext cx="1100138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1491-E6A2-40DF-A805-4F04F88849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B780-580F-4EF5-9570-F9AACE9152D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A34F-2BA6-42D0-BA5E-0EA21BAE092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51CA-4997-4307-88D9-D410968DEFA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D1DC-2C66-4072-8E66-B60A5CF1F03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5203-D262-4F2B-97CC-DFC299E5721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BB98-A426-4220-A8F1-18CE4CCB7DA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1075132" fontAlgn="auto">
              <a:spcBef>
                <a:spcPts val="0"/>
              </a:spcBef>
              <a:spcAft>
                <a:spcPts val="0"/>
              </a:spcAft>
              <a:defRPr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852488" y="382588"/>
            <a:ext cx="15362237" cy="1603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088" y="8899525"/>
            <a:ext cx="5759450" cy="5080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3888" y="8899525"/>
            <a:ext cx="3838575" cy="50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 defTabSz="107513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</a:lstStyle>
          <a:p>
            <a:pPr>
              <a:defRPr/>
            </a:pPr>
            <a:fld id="{238E9CAD-A6F2-4D04-BF48-97CD3672C935}" type="slidenum">
              <a:rPr/>
              <a:pPr>
                <a:defRPr/>
              </a:pPr>
              <a:t>‹#›</a:t>
            </a:fld>
            <a:endParaRPr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163" y="8899525"/>
            <a:ext cx="3838575" cy="5080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852488" y="2246313"/>
            <a:ext cx="15362237" cy="55689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структуры щёлкните мышью</a:t>
            </a:r>
          </a:p>
          <a:p>
            <a:pPr lvl="1"/>
            <a:r>
              <a:rPr lang="ru-RU" smtClean="0"/>
              <a:t>Второй уровень структуры</a:t>
            </a:r>
          </a:p>
          <a:p>
            <a:pPr lvl="2"/>
            <a:r>
              <a:rPr lang="ru-RU" smtClean="0"/>
              <a:t>Третий уровень структуры</a:t>
            </a:r>
          </a:p>
          <a:p>
            <a:pPr lvl="3"/>
            <a:r>
              <a:rPr lang="ru-RU" smtClean="0"/>
              <a:t>Четвёртый уровень структуры</a:t>
            </a:r>
          </a:p>
          <a:p>
            <a:pPr lvl="4"/>
            <a:r>
              <a:rPr lang="ru-RU" smtClean="0"/>
              <a:t>Пятый уровень структуры</a:t>
            </a:r>
          </a:p>
          <a:p>
            <a:pPr lvl="4"/>
            <a:r>
              <a:rPr lang="ru-RU" smtClean="0"/>
              <a:t>Шестой уровень структуры</a:t>
            </a:r>
          </a:p>
          <a:p>
            <a:pPr lvl="4"/>
            <a:r>
              <a:rPr 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413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1" r="-2"/>
          <a:stretch/>
        </p:blipFill>
        <p:spPr>
          <a:xfrm>
            <a:off x="0" y="0"/>
            <a:ext cx="9082365" cy="9601200"/>
          </a:xfrm>
          <a:prstGeom prst="rect">
            <a:avLst/>
          </a:prstGeom>
        </p:spPr>
      </p:pic>
      <p:pic>
        <p:nvPicPr>
          <p:cNvPr id="16385" name="Рисунок 2" hidden="1"/>
          <p:cNvPicPr>
            <a:picLocks noChangeAspect="1"/>
          </p:cNvPicPr>
          <p:nvPr/>
        </p:nvPicPr>
        <p:blipFill>
          <a:blip r:embed="rId4"/>
          <a:srcRect t="24298" b="8401"/>
          <a:stretch>
            <a:fillRect/>
          </a:stretch>
        </p:blipFill>
        <p:spPr bwMode="auto">
          <a:xfrm>
            <a:off x="1039813" y="1371600"/>
            <a:ext cx="7256462" cy="73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9" hidden="1"/>
          <p:cNvPicPr>
            <a:picLocks noChangeAspect="1" noChangeArrowheads="1"/>
          </p:cNvPicPr>
          <p:nvPr/>
        </p:nvPicPr>
        <p:blipFill>
          <a:blip r:embed="rId5"/>
          <a:srcRect l="66100"/>
          <a:stretch>
            <a:fillRect/>
          </a:stretch>
        </p:blipFill>
        <p:spPr bwMode="auto">
          <a:xfrm>
            <a:off x="1406525" y="1371600"/>
            <a:ext cx="7315200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6387" name="Рисунок 6" hidden="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825" y="1093788"/>
            <a:ext cx="11407775" cy="76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0" hidden="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470150" y="1371600"/>
            <a:ext cx="10564813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2" hidden="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392238" y="1371600"/>
            <a:ext cx="10287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минтруд лого" hidden="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20150" y="1798638"/>
            <a:ext cx="14811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22" hidden="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77088" y="752475"/>
            <a:ext cx="25622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укописный ввод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0013" y="2325688"/>
            <a:ext cx="20637" cy="206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6394" name="Picture 8" descr="A picture containing building, indoor, bathroom, white&#10;&#10;Description automatically generated"/>
          <p:cNvPicPr>
            <a:picLocks noChangeAspect="1" noChangeArrowheads="1"/>
          </p:cNvPicPr>
          <p:nvPr/>
        </p:nvPicPr>
        <p:blipFill>
          <a:blip r:embed="rId12"/>
          <a:srcRect r="121"/>
          <a:stretch>
            <a:fillRect/>
          </a:stretch>
        </p:blipFill>
        <p:spPr bwMode="auto">
          <a:xfrm>
            <a:off x="3643313" y="0"/>
            <a:ext cx="13425487" cy="9601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33" name="TextBox 1"/>
          <p:cNvSpPr/>
          <p:nvPr/>
        </p:nvSpPr>
        <p:spPr>
          <a:xfrm>
            <a:off x="8275638" y="3309938"/>
            <a:ext cx="8793162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r>
              <a:rPr lang="en-GB" sz="2000" dirty="0">
                <a:solidFill>
                  <a:srgbClr val="0033A0"/>
                </a:solidFill>
                <a:latin typeface="Montserrat Medium"/>
              </a:rPr>
              <a:t>VII </a:t>
            </a:r>
            <a:r>
              <a:rPr lang="ru-RU" sz="2000" dirty="0">
                <a:solidFill>
                  <a:srgbClr val="0033A0"/>
                </a:solidFill>
                <a:latin typeface="Montserrat Medium"/>
              </a:rPr>
              <a:t>Санкт-Петербургский Международный Форум Труда</a:t>
            </a:r>
            <a:endParaRPr lang="ru-RU" sz="2000" dirty="0"/>
          </a:p>
        </p:txBody>
      </p:sp>
      <p:sp>
        <p:nvSpPr>
          <p:cNvPr id="134" name="TextBox 22"/>
          <p:cNvSpPr/>
          <p:nvPr/>
        </p:nvSpPr>
        <p:spPr>
          <a:xfrm>
            <a:off x="7374577" y="3773488"/>
            <a:ext cx="9168761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>
            <a:spAutoFit/>
          </a:bodyPr>
          <a:lstStyle/>
          <a:p>
            <a:r>
              <a:rPr lang="ru-RU" sz="4000" dirty="0">
                <a:solidFill>
                  <a:srgbClr val="0033A0"/>
                </a:solidFill>
                <a:latin typeface="Montserrat Medium"/>
              </a:rPr>
              <a:t>Индивидуальный подход </a:t>
            </a:r>
            <a:r>
              <a:rPr lang="ru-RU" sz="4000" dirty="0" smtClean="0">
                <a:solidFill>
                  <a:srgbClr val="0033A0"/>
                </a:solidFill>
                <a:latin typeface="Montserrat Medium"/>
              </a:rPr>
              <a:t/>
            </a:r>
            <a:br>
              <a:rPr lang="ru-RU" sz="4000" dirty="0" smtClean="0">
                <a:solidFill>
                  <a:srgbClr val="0033A0"/>
                </a:solidFill>
                <a:latin typeface="Montserrat Medium"/>
              </a:rPr>
            </a:br>
            <a:r>
              <a:rPr lang="ru-RU" sz="4000" dirty="0" smtClean="0">
                <a:solidFill>
                  <a:srgbClr val="0033A0"/>
                </a:solidFill>
                <a:latin typeface="Montserrat Medium"/>
              </a:rPr>
              <a:t>к каждому </a:t>
            </a:r>
            <a:r>
              <a:rPr lang="ru-RU" sz="4000" dirty="0">
                <a:solidFill>
                  <a:srgbClr val="0033A0"/>
                </a:solidFill>
                <a:latin typeface="Montserrat Medium"/>
              </a:rPr>
              <a:t>работодателю. </a:t>
            </a:r>
          </a:p>
          <a:p>
            <a:r>
              <a:rPr lang="ru-RU" sz="4000" dirty="0">
                <a:solidFill>
                  <a:srgbClr val="0033A0"/>
                </a:solidFill>
                <a:latin typeface="Montserrat Medium"/>
              </a:rPr>
              <a:t>Опыт Республики </a:t>
            </a:r>
            <a:r>
              <a:rPr lang="ru-RU" sz="4000" dirty="0" smtClean="0">
                <a:solidFill>
                  <a:srgbClr val="0033A0"/>
                </a:solidFill>
                <a:latin typeface="Montserrat Medium"/>
              </a:rPr>
              <a:t>Башкортостан</a:t>
            </a:r>
            <a:r>
              <a:rPr lang="ru-RU" sz="4000" dirty="0">
                <a:solidFill>
                  <a:srgbClr val="0033A0"/>
                </a:solidFill>
                <a:latin typeface="Montserrat Medium"/>
              </a:rPr>
              <a:t> </a:t>
            </a:r>
          </a:p>
        </p:txBody>
      </p:sp>
      <p:sp>
        <p:nvSpPr>
          <p:cNvPr id="16397" name="TextBox 1"/>
          <p:cNvSpPr txBox="1">
            <a:spLocks noChangeArrowheads="1"/>
          </p:cNvSpPr>
          <p:nvPr/>
        </p:nvSpPr>
        <p:spPr bwMode="auto">
          <a:xfrm>
            <a:off x="8275638" y="8855075"/>
            <a:ext cx="23195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solidFill>
                  <a:srgbClr val="CF4520"/>
                </a:solidFill>
                <a:latin typeface="Montserrat"/>
              </a:rPr>
              <a:t>Версия от </a:t>
            </a:r>
            <a:r>
              <a:rPr lang="ru-RU" sz="1200" dirty="0" smtClean="0">
                <a:solidFill>
                  <a:srgbClr val="CF4520"/>
                </a:solidFill>
                <a:latin typeface="Montserrat"/>
              </a:rPr>
              <a:t>15 марта </a:t>
            </a:r>
            <a:r>
              <a:rPr lang="ru-RU" sz="1200" dirty="0">
                <a:solidFill>
                  <a:srgbClr val="CF4520"/>
                </a:solidFill>
                <a:latin typeface="Montserrat"/>
              </a:rPr>
              <a:t>2023 года</a:t>
            </a:r>
          </a:p>
        </p:txBody>
      </p:sp>
      <p:pic>
        <p:nvPicPr>
          <p:cNvPr id="16398" name="Graphic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327313" y="628650"/>
            <a:ext cx="1216025" cy="4778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6399" name="Рисунок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07500" y="679450"/>
            <a:ext cx="20732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Box 24"/>
          <p:cNvSpPr txBox="1">
            <a:spLocks noChangeArrowheads="1"/>
          </p:cNvSpPr>
          <p:nvPr/>
        </p:nvSpPr>
        <p:spPr bwMode="auto">
          <a:xfrm>
            <a:off x="8275638" y="7181850"/>
            <a:ext cx="611505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57B6E7"/>
                </a:solidFill>
                <a:latin typeface="Montserrat Medium"/>
              </a:rPr>
              <a:t>Ленара Иванова</a:t>
            </a:r>
            <a:endParaRPr lang="ru-RU" sz="2400" dirty="0">
              <a:solidFill>
                <a:srgbClr val="57B6E7"/>
              </a:solidFill>
              <a:latin typeface="Montserrat Medium"/>
            </a:endParaRPr>
          </a:p>
          <a:p>
            <a:r>
              <a:rPr lang="ru-RU" sz="2000" dirty="0" smtClean="0">
                <a:solidFill>
                  <a:srgbClr val="57B6E7"/>
                </a:solidFill>
                <a:latin typeface="Montserrat"/>
              </a:rPr>
              <a:t>Министр семьи, труда и социальной защиты населения Республики Башкортостан</a:t>
            </a:r>
            <a:endParaRPr lang="ru-RU" sz="2000" dirty="0">
              <a:solidFill>
                <a:srgbClr val="57B6E7"/>
              </a:solidFill>
              <a:latin typeface="Montserrat"/>
            </a:endParaRPr>
          </a:p>
        </p:txBody>
      </p:sp>
      <p:pic>
        <p:nvPicPr>
          <p:cNvPr id="16401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126913" y="757238"/>
            <a:ext cx="226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7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344805" y="378619"/>
            <a:ext cx="14009687" cy="5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60" tIns="63931" rIns="127860" bIns="63931">
            <a:spAutoFit/>
          </a:bodyPr>
          <a:lstStyle/>
          <a:p>
            <a:pPr defTabSz="1279525"/>
            <a:r>
              <a:rPr lang="ru-RU" sz="2800" b="1" dirty="0" smtClean="0">
                <a:solidFill>
                  <a:srgbClr val="0033A0"/>
                </a:solidFill>
                <a:latin typeface="Montserrat Medium"/>
              </a:rPr>
              <a:t>АРЕНДА РАБОЧИХ МЕСТ ДЛЯ ВЫПОЛНЕНИЯ КВОТЫ</a:t>
            </a:r>
            <a:endParaRPr lang="ru-RU" sz="2800" b="1" dirty="0">
              <a:solidFill>
                <a:srgbClr val="0033A0"/>
              </a:solidFill>
              <a:latin typeface="Montserrat Medium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11557"/>
              </p:ext>
            </p:extLst>
          </p:nvPr>
        </p:nvGraphicFramePr>
        <p:xfrm>
          <a:off x="480057" y="1453303"/>
          <a:ext cx="1624203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1016"/>
                <a:gridCol w="8121016"/>
              </a:tblGrid>
              <a:tr h="695537">
                <a:tc gridSpan="2">
                  <a:txBody>
                    <a:bodyPr/>
                    <a:lstStyle/>
                    <a:p>
                      <a:pPr marL="0" marR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перечень работодателей, </a:t>
                      </a:r>
                      <a:r>
                        <a:rPr lang="ru-RU" sz="2000" dirty="0" smtClean="0">
                          <a:solidFill>
                            <a:srgbClr val="E14A20"/>
                          </a:solidFill>
                          <a:latin typeface="Montserrat" panose="00000500000000000000" pitchFamily="2" charset="-52"/>
                        </a:rPr>
                        <a:t>готовые трудоустроить к себе </a:t>
                      </a:r>
                      <a:r>
                        <a:rPr lang="ru-RU" sz="2400" b="1" dirty="0" smtClean="0">
                          <a:solidFill>
                            <a:srgbClr val="E14A20"/>
                          </a:solidFill>
                          <a:latin typeface="Montserrat" panose="00000500000000000000" pitchFamily="2" charset="-52"/>
                        </a:rPr>
                        <a:t>более 100 инвалидов</a:t>
                      </a:r>
                      <a:r>
                        <a:rPr lang="ru-RU" sz="20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, </a:t>
                      </a:r>
                      <a:br>
                        <a:rPr lang="ru-RU" sz="20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</a:br>
                      <a:r>
                        <a:rPr lang="ru-RU" sz="20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в счет выполнения квоты другого работодателя (аренда):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БРО Общероссийской общественной организации Всероссийской общество инвалидов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РО Общероссийской общественной организации инвалидов «Всероссийское общество глухих» по РБ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БРО Общероссийской общественной организации инвалидов «Всероссийское общество слепых»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АНО помощи детям с нарушениями в развитии «Семья»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Нефтекамский психоневрологический интернат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Краснокамский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психоневрологический интернат «Раздолье»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Бирский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 психоневрологический интернат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Верхнетроицкий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психоневрологический интернат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Серафимовский детский дом-интернат для умственно отсталых детей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Октябрьский дом-интернат для престарелых и инвалидов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Бакалинский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 психоневрологический интернат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Буздякский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 психоневрологический интернат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Кумертауский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 психоневрологический интернат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Учалинский психоневрологический интернат</a:t>
                      </a: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МОО Уфимская городская организация инвалидов «МИР»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30414"/>
              </p:ext>
            </p:extLst>
          </p:nvPr>
        </p:nvGraphicFramePr>
        <p:xfrm>
          <a:off x="480057" y="6848263"/>
          <a:ext cx="1624203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1016"/>
                <a:gridCol w="8121016"/>
              </a:tblGrid>
              <a:tr h="695537">
                <a:tc gridSpan="2">
                  <a:txBody>
                    <a:bodyPr/>
                    <a:lstStyle/>
                    <a:p>
                      <a:pPr marL="0" marR="0" indent="0" algn="ctr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перечень работодателей, </a:t>
                      </a:r>
                      <a:r>
                        <a:rPr lang="ru-RU" sz="2000" dirty="0" smtClean="0">
                          <a:solidFill>
                            <a:srgbClr val="E14A20"/>
                          </a:solidFill>
                          <a:latin typeface="Montserrat" panose="00000500000000000000" pitchFamily="2" charset="-52"/>
                        </a:rPr>
                        <a:t>готовых заключить соглашение об аренде рабочих мест </a:t>
                      </a:r>
                      <a:br>
                        <a:rPr lang="ru-RU" sz="2000" dirty="0" smtClean="0">
                          <a:solidFill>
                            <a:srgbClr val="E14A20"/>
                          </a:solidFill>
                          <a:latin typeface="Montserrat" panose="00000500000000000000" pitchFamily="2" charset="-52"/>
                        </a:rPr>
                      </a:br>
                      <a:r>
                        <a:rPr lang="ru-RU" sz="2000" dirty="0" smtClean="0">
                          <a:solidFill>
                            <a:srgbClr val="E14A20"/>
                          </a:solidFill>
                          <a:latin typeface="Montserrat" panose="00000500000000000000" pitchFamily="2" charset="-52"/>
                        </a:rPr>
                        <a:t>у другого работодателя</a:t>
                      </a:r>
                      <a:r>
                        <a:rPr lang="ru-RU" sz="20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для выполнения «своей» квоты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ООО «</a:t>
                      </a: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Стальпром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» (г. Белорецк)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МУП «Водоканал» (г. Белорецк)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АО «АК ОЗНА» (г. Октябрьский)</a:t>
                      </a:r>
                    </a:p>
                  </a:txBody>
                  <a:tcPr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АО «ОЗНА – Логистика» (г. Октябрьский)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АО «</a:t>
                      </a: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Пищепром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»</a:t>
                      </a:r>
                      <a:r>
                        <a:rPr lang="ru-RU" sz="1600" baseline="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– филиал «</a:t>
                      </a: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Буздякский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консервный комбинат»</a:t>
                      </a: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endParaRPr lang="ru-RU" sz="1600" dirty="0" smtClean="0">
                        <a:solidFill>
                          <a:srgbClr val="0033A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ООО «Газпром </a:t>
                      </a:r>
                      <a:r>
                        <a:rPr lang="ru-RU" sz="1600" dirty="0" err="1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Трансгаз</a:t>
                      </a:r>
                      <a:r>
                        <a:rPr lang="ru-RU" sz="1600" dirty="0" smtClean="0">
                          <a:solidFill>
                            <a:srgbClr val="0033A0"/>
                          </a:solidFill>
                          <a:latin typeface="Montserrat" panose="00000500000000000000" pitchFamily="2" charset="-52"/>
                        </a:rPr>
                        <a:t> Уфа»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1176683"/>
            <a:ext cx="468630" cy="552052"/>
          </a:xfrm>
          <a:prstGeom prst="rect">
            <a:avLst/>
          </a:prstGeom>
        </p:spPr>
      </p:pic>
      <p:pic>
        <p:nvPicPr>
          <p:cNvPr id="12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6575453"/>
            <a:ext cx="468630" cy="552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371475" y="366713"/>
            <a:ext cx="15722600" cy="49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60" tIns="63931" rIns="127860" bIns="63931">
            <a:spAutoFit/>
          </a:bodyPr>
          <a:lstStyle/>
          <a:p>
            <a:pPr defTabSz="1279525"/>
            <a:r>
              <a:rPr lang="ru-RU" sz="2400" b="1" dirty="0">
                <a:solidFill>
                  <a:srgbClr val="0033A0"/>
                </a:solidFill>
                <a:latin typeface="Montserrat Medium"/>
              </a:rPr>
              <a:t>МЕРОПРИЯТИЯ, НАПРАВЛЕННЫЕ НА ПОДДЕРЖКУ РАБОТОДАТЕЛЕЙ</a:t>
            </a:r>
          </a:p>
        </p:txBody>
      </p:sp>
      <p:sp>
        <p:nvSpPr>
          <p:cNvPr id="40963" name="Прямоугольник 7"/>
          <p:cNvSpPr>
            <a:spLocks noChangeArrowheads="1"/>
          </p:cNvSpPr>
          <p:nvPr/>
        </p:nvSpPr>
        <p:spPr bwMode="auto">
          <a:xfrm>
            <a:off x="371475" y="1287075"/>
            <a:ext cx="13927455" cy="1991159"/>
          </a:xfrm>
          <a:prstGeom prst="rect">
            <a:avLst/>
          </a:prstGeom>
          <a:noFill/>
          <a:ln w="9525">
            <a:solidFill>
              <a:srgbClr val="E14A20"/>
            </a:solidFill>
            <a:miter lim="800000"/>
            <a:headEnd/>
            <a:tailEnd/>
          </a:ln>
        </p:spPr>
        <p:txBody>
          <a:bodyPr wrap="square" lIns="127860" tIns="63931" rIns="127860" bIns="63931">
            <a:spAutoFit/>
          </a:bodyPr>
          <a:lstStyle/>
          <a:p>
            <a:pPr defTabSz="2857500"/>
            <a:r>
              <a:rPr lang="ru-RU" sz="2500" b="1" u="sng" dirty="0">
                <a:solidFill>
                  <a:srgbClr val="CF4520"/>
                </a:solidFill>
                <a:latin typeface="Montserrat Medium"/>
                <a:ea typeface="Helvetica Neue"/>
                <a:cs typeface="Helvetica Neue"/>
              </a:rPr>
              <a:t>Стажировка выпускников</a:t>
            </a:r>
            <a:r>
              <a:rPr lang="ru-RU" sz="2500" b="1" u="sng" dirty="0" smtClean="0">
                <a:solidFill>
                  <a:srgbClr val="CF4520"/>
                </a:solidFill>
                <a:latin typeface="Montserrat Medium"/>
                <a:ea typeface="Helvetica Neue"/>
                <a:cs typeface="Helvetica Neue"/>
              </a:rPr>
              <a:t>: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24,3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тыс.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рублей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–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затраты на выплату заработной платы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стажеров, возмещаемые работодателю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6</a:t>
            </a:r>
            <a:r>
              <a:rPr lang="ru-RU" sz="2000" b="1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месяцев (не более) –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период участия в стажировке</a:t>
            </a:r>
            <a:r>
              <a:rPr lang="ru-RU" sz="2000" b="1" dirty="0" smtClean="0">
                <a:solidFill>
                  <a:srgbClr val="0033A0"/>
                </a:solidFill>
                <a:latin typeface="Montserrat"/>
              </a:rPr>
              <a:t> 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365</a:t>
            </a:r>
            <a:r>
              <a:rPr lang="ru-RU" sz="2000" b="1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выпускников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план на 2023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год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18</a:t>
            </a:r>
            <a:r>
              <a:rPr lang="en-US" sz="2400" b="1" dirty="0">
                <a:solidFill>
                  <a:srgbClr val="CF4520"/>
                </a:solidFill>
                <a:latin typeface="Montserrat"/>
              </a:rPr>
              <a:t>,3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млн. рублей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бюджет на 2023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год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71475" y="3631327"/>
            <a:ext cx="14967585" cy="2298935"/>
          </a:xfrm>
          <a:prstGeom prst="rect">
            <a:avLst/>
          </a:prstGeom>
          <a:noFill/>
          <a:ln w="9525">
            <a:solidFill>
              <a:srgbClr val="E14A20"/>
            </a:solidFill>
            <a:miter lim="800000"/>
            <a:headEnd/>
            <a:tailEnd/>
          </a:ln>
        </p:spPr>
        <p:txBody>
          <a:bodyPr wrap="square" lIns="127860" tIns="63931" rIns="127860" bIns="63931">
            <a:spAutoFit/>
          </a:bodyPr>
          <a:lstStyle/>
          <a:p>
            <a:pPr defTabSz="2857500">
              <a:spcBef>
                <a:spcPts val="1400"/>
              </a:spcBef>
            </a:pPr>
            <a:r>
              <a:rPr lang="ru-RU" sz="2500" b="1" u="sng" dirty="0">
                <a:solidFill>
                  <a:srgbClr val="CF4520"/>
                </a:solidFill>
                <a:latin typeface="Montserrat Medium"/>
                <a:ea typeface="Helvetica Neue"/>
                <a:cs typeface="Helvetica Neue"/>
              </a:rPr>
              <a:t>Стажировка инвалидов: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24,3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тыс.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рублей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–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затраты на оплату труда стажера-инвалида и наставника, закрепляемого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за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инвалидом на период адаптации его на рабочем месте, возмещаемые работодателю </a:t>
            </a:r>
            <a:endParaRPr lang="ru-RU" sz="2000" dirty="0" smtClean="0">
              <a:solidFill>
                <a:srgbClr val="0033A0"/>
              </a:solidFill>
              <a:latin typeface="Montserrat"/>
            </a:endParaRP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4</a:t>
            </a:r>
            <a:r>
              <a:rPr lang="ru-RU" sz="2000" b="1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месяца (не более) –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период участия в стажировке</a:t>
            </a:r>
            <a:r>
              <a:rPr lang="ru-RU" sz="2000" b="1" dirty="0" smtClean="0">
                <a:solidFill>
                  <a:srgbClr val="0033A0"/>
                </a:solidFill>
                <a:latin typeface="Montserrat"/>
              </a:rPr>
              <a:t> 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90</a:t>
            </a:r>
            <a:r>
              <a:rPr lang="ru-RU" sz="2000" b="1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инвалидов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план на 2023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год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2,5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млн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. рублей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бюджет на 2023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год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1475" y="6290005"/>
            <a:ext cx="16115349" cy="2729823"/>
          </a:xfrm>
          <a:prstGeom prst="rect">
            <a:avLst/>
          </a:prstGeom>
          <a:noFill/>
          <a:ln w="9525">
            <a:solidFill>
              <a:srgbClr val="E14A20"/>
            </a:solidFill>
            <a:miter lim="800000"/>
            <a:headEnd/>
            <a:tailEnd/>
          </a:ln>
        </p:spPr>
        <p:txBody>
          <a:bodyPr wrap="square" lIns="127860" tIns="63931" rIns="127860" bIns="63931">
            <a:spAutoFit/>
          </a:bodyPr>
          <a:lstStyle/>
          <a:p>
            <a:pPr defTabSz="2857500">
              <a:spcBef>
                <a:spcPts val="1400"/>
              </a:spcBef>
            </a:pPr>
            <a:r>
              <a:rPr lang="ru-RU" sz="2500" b="1" u="sng" dirty="0">
                <a:solidFill>
                  <a:srgbClr val="CF4520"/>
                </a:solidFill>
                <a:latin typeface="Montserrat Medium"/>
                <a:ea typeface="Helvetica Neue"/>
                <a:cs typeface="Helvetica Neue"/>
              </a:rPr>
              <a:t>Создание и оснащение рабочих мест для инвалидов: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до</a:t>
            </a: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80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тыс. рублей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организация рабочих мест для трудоустройства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инвалидов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III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группы</a:t>
            </a:r>
            <a:endParaRPr lang="ru-RU" sz="2000" dirty="0">
              <a:solidFill>
                <a:srgbClr val="0033A0"/>
              </a:solidFill>
              <a:latin typeface="Montserrat"/>
            </a:endParaRP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до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100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тыс. рублей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организация рабочих мест для трудоустройства инвалидов I и II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группы</a:t>
            </a:r>
            <a:endParaRPr lang="ru-RU" sz="2000" dirty="0">
              <a:solidFill>
                <a:srgbClr val="0033A0"/>
              </a:solidFill>
              <a:latin typeface="Montserrat"/>
            </a:endParaRP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до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100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тыс. рублей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создание инфраструктуры, необходимой для доступа инвалида к рабочему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месту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24,3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тыс. рублей (до 6 месяцев) –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затраты на адаптацию инвалидов на рабочем месте с закреплением наставника </a:t>
            </a:r>
            <a:endParaRPr lang="ru-RU" sz="2000" dirty="0" smtClean="0">
              <a:solidFill>
                <a:srgbClr val="0033A0"/>
              </a:solidFill>
              <a:latin typeface="Montserrat"/>
            </a:endParaRP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125 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рабочих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мест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план на 2023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год</a:t>
            </a:r>
          </a:p>
          <a:p>
            <a:pPr marL="342900" indent="-342900" defTabSz="2857500">
              <a:buClr>
                <a:srgbClr val="E14A20"/>
              </a:buClr>
              <a:buFont typeface="Montserrat Medium" panose="00000600000000000000" pitchFamily="2" charset="-52"/>
              <a:buChar char="▶"/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 11 </a:t>
            </a:r>
            <a:r>
              <a:rPr lang="ru-RU" sz="2000" dirty="0" smtClean="0">
                <a:solidFill>
                  <a:srgbClr val="CF4520"/>
                </a:solidFill>
                <a:latin typeface="Montserrat"/>
              </a:rPr>
              <a:t>млн</a:t>
            </a:r>
            <a:r>
              <a:rPr lang="ru-RU" sz="2000" dirty="0">
                <a:solidFill>
                  <a:srgbClr val="CF4520"/>
                </a:solidFill>
                <a:latin typeface="Montserrat"/>
              </a:rPr>
              <a:t>. рублей – </a:t>
            </a:r>
            <a:r>
              <a:rPr lang="ru-RU" sz="2000" dirty="0">
                <a:solidFill>
                  <a:srgbClr val="0033A0"/>
                </a:solidFill>
                <a:latin typeface="Montserrat"/>
              </a:rPr>
              <a:t>бюджет на 2023 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год</a:t>
            </a:r>
          </a:p>
        </p:txBody>
      </p:sp>
      <p:pic>
        <p:nvPicPr>
          <p:cNvPr id="12" name="Голубой">
            <a:extLst>
              <a:ext uri="{FF2B5EF4-FFF2-40B4-BE49-F238E27FC236}">
                <a16:creationId xmlns:a16="http://schemas.microsoft.com/office/drawing/2014/main" xmlns="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4" y="3407939"/>
            <a:ext cx="379261" cy="446775"/>
          </a:xfrm>
          <a:prstGeom prst="rect">
            <a:avLst/>
          </a:prstGeom>
        </p:spPr>
      </p:pic>
      <p:pic>
        <p:nvPicPr>
          <p:cNvPr id="13" name="Голубой">
            <a:extLst>
              <a:ext uri="{FF2B5EF4-FFF2-40B4-BE49-F238E27FC236}">
                <a16:creationId xmlns:a16="http://schemas.microsoft.com/office/drawing/2014/main" xmlns="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4" y="1063687"/>
            <a:ext cx="379261" cy="446775"/>
          </a:xfrm>
          <a:prstGeom prst="rect">
            <a:avLst/>
          </a:prstGeom>
        </p:spPr>
      </p:pic>
      <p:pic>
        <p:nvPicPr>
          <p:cNvPr id="14" name="Голубой">
            <a:extLst>
              <a:ext uri="{FF2B5EF4-FFF2-40B4-BE49-F238E27FC236}">
                <a16:creationId xmlns:a16="http://schemas.microsoft.com/office/drawing/2014/main" xmlns="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7786" y="6066617"/>
            <a:ext cx="379261" cy="44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9800"/>
            <a:ext cx="6153150" cy="4851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8243" y="2186225"/>
            <a:ext cx="5136663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33A0"/>
                </a:solidFill>
                <a:latin typeface="Montserrat"/>
              </a:rPr>
              <a:t>всего</a:t>
            </a:r>
          </a:p>
          <a:p>
            <a:r>
              <a:rPr lang="ru-RU" sz="6600" b="1" dirty="0" smtClean="0">
                <a:solidFill>
                  <a:srgbClr val="CF4520"/>
                </a:solidFill>
                <a:latin typeface="Montserrat"/>
              </a:rPr>
              <a:t>67,7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 </a:t>
            </a:r>
            <a:r>
              <a:rPr lang="ru-RU" sz="2400" b="1" dirty="0">
                <a:solidFill>
                  <a:srgbClr val="0033A0"/>
                </a:solidFill>
                <a:latin typeface="Montserrat"/>
              </a:rPr>
              <a:t>тыс. организаций</a:t>
            </a:r>
          </a:p>
          <a:p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	              на 1 января 2023 года </a:t>
            </a:r>
            <a:endParaRPr lang="ru-RU" dirty="0"/>
          </a:p>
        </p:txBody>
      </p:sp>
      <p:sp>
        <p:nvSpPr>
          <p:cNvPr id="4" name="TextBox 38"/>
          <p:cNvSpPr/>
          <p:nvPr/>
        </p:nvSpPr>
        <p:spPr>
          <a:xfrm>
            <a:off x="387350" y="214313"/>
            <a:ext cx="14620875" cy="1131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ПРЕВЕНТИВНЫЙ РЕЖИМ РАБОТЫ СЛУЖБЫ ЗАНЯТОСТИ НАСЕЛЕНИЯ РЕСПУБЛИКИ БАШКОРТОСТАН</a:t>
            </a:r>
            <a:endParaRPr lang="ru-RU" sz="3200" dirty="0">
              <a:solidFill>
                <a:srgbClr val="0033A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9450" y="1980485"/>
            <a:ext cx="961263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r>
              <a:rPr lang="ru-RU" sz="2800" b="1" dirty="0" smtClean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18,5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тыс. организаций </a:t>
            </a:r>
            <a:r>
              <a:rPr lang="ru-RU" sz="2000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охват работодателей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участвующих </a:t>
            </a:r>
            <a:b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 мониторинге высвобождения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endParaRPr lang="ru-RU" sz="2000" dirty="0" smtClean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endParaRPr lang="ru-RU" sz="2000" dirty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r>
              <a:rPr lang="ru-RU" sz="2800" b="1" dirty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361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организация в 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реестре </a:t>
            </a:r>
            <a:r>
              <a:rPr lang="ru-RU" sz="2000" b="1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работодателей </a:t>
            </a:r>
            <a:r>
              <a:rPr lang="ru-RU" sz="2000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 риском 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высвобождения, за каждой организацией утвержден 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план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b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endParaRPr lang="ru-RU" sz="2000" b="1" dirty="0" smtClean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r>
              <a:rPr lang="ru-RU" sz="2800" b="1" dirty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158 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кураторов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закреплены за организациями</a:t>
            </a:r>
            <a:r>
              <a:rPr lang="ru-RU" sz="2000" dirty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 риском 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высвобождения, </a:t>
            </a:r>
            <a:r>
              <a:rPr lang="ru-RU" sz="2000" b="1" dirty="0" smtClean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т.е. </a:t>
            </a:r>
            <a:r>
              <a:rPr lang="ru-RU" sz="2000" b="1" dirty="0" smtClean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2000" b="1" dirty="0" smtClean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 куратор на 2 организации</a:t>
            </a:r>
            <a:endParaRPr lang="en-US" sz="2000" b="1" dirty="0" smtClean="0">
              <a:solidFill>
                <a:srgbClr val="CF452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endParaRPr lang="ru-RU" sz="2000" dirty="0" smtClean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endParaRPr lang="ru-RU" sz="2000" dirty="0" smtClean="0">
              <a:solidFill>
                <a:srgbClr val="0033A0"/>
              </a:solidFill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Clr>
                <a:srgbClr val="CF4520"/>
              </a:buClr>
              <a:buFont typeface="Montserrat" panose="00000500000000000000" pitchFamily="2" charset="-52"/>
              <a:buChar char="▶"/>
            </a:pPr>
            <a:r>
              <a:rPr lang="ru-RU" sz="2800" b="1" dirty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2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консультационных пункта 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организованы на территории работодателя, которые посетили </a:t>
            </a:r>
            <a:r>
              <a:rPr lang="ru-RU" sz="2000" b="1" dirty="0">
                <a:solidFill>
                  <a:srgbClr val="CF452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413 работников </a:t>
            </a:r>
            <a:r>
              <a:rPr lang="ru-RU" sz="2000" dirty="0" smtClean="0">
                <a:solidFill>
                  <a:srgbClr val="0033A0"/>
                </a:solidFill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под риском высвобождения</a:t>
            </a:r>
          </a:p>
        </p:txBody>
      </p:sp>
    </p:spTree>
    <p:extLst>
      <p:ext uri="{BB962C8B-B14F-4D97-AF65-F5344CB8AC3E}">
        <p14:creationId xmlns:p14="http://schemas.microsoft.com/office/powerpoint/2010/main" val="10642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5CAE6E16-5A1A-4730-A6F6-76C935D7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526514"/>
              </p:ext>
            </p:extLst>
          </p:nvPr>
        </p:nvGraphicFramePr>
        <p:xfrm>
          <a:off x="1155364" y="1737360"/>
          <a:ext cx="14412296" cy="669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44805" y="378619"/>
            <a:ext cx="14009687" cy="55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60" tIns="63931" rIns="127860" bIns="63931">
            <a:spAutoFit/>
          </a:bodyPr>
          <a:lstStyle/>
          <a:p>
            <a:pPr defTabSz="1279525"/>
            <a:r>
              <a:rPr lang="ru-RU" sz="2800" b="1" dirty="0" smtClean="0">
                <a:solidFill>
                  <a:srgbClr val="0033A0"/>
                </a:solidFill>
                <a:latin typeface="Montserrat Medium"/>
              </a:rPr>
              <a:t>ДИНАМИКА УРОВНЯ БЕЗРАБОТИЦЫ ПО МЕТОДОЛОГИИ МОТ, %</a:t>
            </a:r>
            <a:endParaRPr lang="ru-RU" sz="2800" b="1" dirty="0">
              <a:solidFill>
                <a:srgbClr val="0033A0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88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02" descr="A picture containing indoor, building, bathroom, white&#10;&#10;Description automatically generated"/>
          <p:cNvPicPr>
            <a:picLocks noChangeAspect="1"/>
          </p:cNvPicPr>
          <p:nvPr/>
        </p:nvPicPr>
        <p:blipFill>
          <a:blip r:embed="rId2"/>
          <a:srcRect l="-37" r="217"/>
          <a:stretch>
            <a:fillRect/>
          </a:stretch>
        </p:blipFill>
        <p:spPr bwMode="auto">
          <a:xfrm>
            <a:off x="0" y="0"/>
            <a:ext cx="17068800" cy="96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/>
          <p:nvPr/>
        </p:nvSpPr>
        <p:spPr>
          <a:xfrm>
            <a:off x="679450" y="3292475"/>
            <a:ext cx="9269768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>
            <a:spAutoFit/>
          </a:bodyPr>
          <a:lstStyle/>
          <a:p>
            <a:r>
              <a:rPr lang="ru-RU" sz="6000" b="1" dirty="0" smtClean="0">
                <a:solidFill>
                  <a:srgbClr val="0033A0"/>
                </a:solidFill>
                <a:latin typeface="Montserrat Medium"/>
              </a:rPr>
              <a:t>Спасибо за внимание!</a:t>
            </a:r>
            <a:endParaRPr lang="ru-RU" sz="6000" b="1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679450" y="4809331"/>
            <a:ext cx="611505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33A0"/>
                </a:solidFill>
                <a:latin typeface="Montserrat Medium"/>
              </a:rPr>
              <a:t>Ленара Иванова</a:t>
            </a:r>
            <a:endParaRPr lang="ru-RU" sz="2400" dirty="0">
              <a:solidFill>
                <a:srgbClr val="0033A0"/>
              </a:solidFill>
              <a:latin typeface="Montserrat Medium"/>
            </a:endParaRPr>
          </a:p>
          <a:p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Министр семьи, труда и социальной защиты населения Республики Башкортостан</a:t>
            </a:r>
          </a:p>
          <a:p>
            <a:endParaRPr lang="ru-RU" sz="2000" dirty="0">
              <a:solidFill>
                <a:srgbClr val="0033A0"/>
              </a:solidFill>
              <a:latin typeface="Montserrat"/>
            </a:endParaRPr>
          </a:p>
          <a:p>
            <a:r>
              <a:rPr lang="ru-RU" sz="2000" dirty="0">
                <a:solidFill>
                  <a:srgbClr val="0033A0"/>
                </a:solidFill>
                <a:latin typeface="Montserrat"/>
              </a:rPr>
              <a:t>+</a:t>
            </a:r>
            <a:r>
              <a:rPr lang="ru-RU" sz="2000" dirty="0" smtClean="0">
                <a:solidFill>
                  <a:srgbClr val="0033A0"/>
                </a:solidFill>
                <a:latin typeface="Montserrat"/>
              </a:rPr>
              <a:t>7 (347) 280 88 07</a:t>
            </a:r>
            <a:endParaRPr lang="ru-RU" sz="2000" dirty="0">
              <a:solidFill>
                <a:srgbClr val="0033A0"/>
              </a:solidFill>
              <a:latin typeface="Montserra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t="35622" r="15414" b="23562"/>
          <a:stretch/>
        </p:blipFill>
        <p:spPr>
          <a:xfrm>
            <a:off x="10747170" y="2035203"/>
            <a:ext cx="5027056" cy="554825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сетка" hidden="1"/>
          <p:cNvGrpSpPr>
            <a:grpSpLocks/>
          </p:cNvGrpSpPr>
          <p:nvPr/>
        </p:nvGrpSpPr>
        <p:grpSpPr bwMode="auto">
          <a:xfrm>
            <a:off x="2449513" y="666750"/>
            <a:ext cx="12169775" cy="8359775"/>
            <a:chOff x="334963" y="260350"/>
            <a:chExt cx="11511597" cy="6191250"/>
          </a:xfrm>
        </p:grpSpPr>
        <p:grpSp>
          <p:nvGrpSpPr>
            <p:cNvPr id="18440" name="Группа 7"/>
            <p:cNvGrpSpPr>
              <a:grpSpLocks/>
            </p:cNvGrpSpPr>
            <p:nvPr/>
          </p:nvGrpSpPr>
          <p:grpSpPr bwMode="auto"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34963" y="260350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4287288" y="260350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8239613" y="260350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</p:grpSp>
        <p:grpSp>
          <p:nvGrpSpPr>
            <p:cNvPr id="18441" name="Группа 8"/>
            <p:cNvGrpSpPr>
              <a:grpSpLocks/>
            </p:cNvGrpSpPr>
            <p:nvPr/>
          </p:nvGrpSpPr>
          <p:grpSpPr bwMode="auto"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34963" y="260988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287288" y="260988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239613" y="260988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</p:grpSp>
        <p:grpSp>
          <p:nvGrpSpPr>
            <p:cNvPr id="18442" name="Группа 9"/>
            <p:cNvGrpSpPr>
              <a:grpSpLocks/>
            </p:cNvGrpSpPr>
            <p:nvPr/>
          </p:nvGrpSpPr>
          <p:grpSpPr bwMode="auto"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34963" y="261627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287288" y="261627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8239613" y="261627"/>
                <a:ext cx="3606947" cy="63322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751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117"/>
              </a:p>
            </p:txBody>
          </p:sp>
        </p:grpSp>
      </p:grpSp>
      <p:pic>
        <p:nvPicPr>
          <p:cNvPr id="18434" name="Рисунок 6" descr="Изображение выглядит как в позе&#10;&#10;Автоматически созданное описание" hidden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840038"/>
            <a:ext cx="5837238" cy="46005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49" name="TextBox 38"/>
          <p:cNvSpPr/>
          <p:nvPr/>
        </p:nvSpPr>
        <p:spPr>
          <a:xfrm>
            <a:off x="387350" y="214313"/>
            <a:ext cx="14620875" cy="1131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ПИЛОТНАЯ АПРОБАЦИЯ </a:t>
            </a: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МЕТОДИКИ ПО ПРОФИЛИРОВАНИЮ РАБОТОДАТЕЛЕЙ В БАШКОРТОСТАНЕ</a:t>
            </a:r>
            <a:endParaRPr lang="ru-RU" sz="3200" dirty="0">
              <a:solidFill>
                <a:srgbClr val="0033A0"/>
              </a:solidFill>
              <a:latin typeface="Montserrat"/>
            </a:endParaRPr>
          </a:p>
        </p:txBody>
      </p:sp>
      <p:graphicFrame>
        <p:nvGraphicFramePr>
          <p:cNvPr id="49" name="Объект 5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771868"/>
              </p:ext>
            </p:extLst>
          </p:nvPr>
        </p:nvGraphicFramePr>
        <p:xfrm>
          <a:off x="7327074" y="1061776"/>
          <a:ext cx="9576200" cy="416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8" name="TextBox 20"/>
          <p:cNvSpPr txBox="1">
            <a:spLocks noChangeArrowheads="1"/>
          </p:cNvSpPr>
          <p:nvPr/>
        </p:nvSpPr>
        <p:spPr bwMode="auto">
          <a:xfrm>
            <a:off x="7327074" y="1451492"/>
            <a:ext cx="9532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F4520"/>
                </a:solidFill>
                <a:latin typeface="Montserrat"/>
              </a:rPr>
              <a:t>ФАКТОРЫ ОТНЕСЕНИЯ К ПРОФИЛЬНОЙ ГРУППЕ</a:t>
            </a:r>
          </a:p>
        </p:txBody>
      </p:sp>
      <p:grpSp>
        <p:nvGrpSpPr>
          <p:cNvPr id="63" name="Группа 62"/>
          <p:cNvGrpSpPr>
            <a:grpSpLocks noChangeAspect="1"/>
          </p:cNvGrpSpPr>
          <p:nvPr/>
        </p:nvGrpSpPr>
        <p:grpSpPr>
          <a:xfrm>
            <a:off x="2149869" y="5693989"/>
            <a:ext cx="1117247" cy="1317481"/>
            <a:chOff x="1136650" y="2122488"/>
            <a:chExt cx="1833563" cy="2162175"/>
          </a:xfrm>
        </p:grpSpPr>
        <p:pic>
          <p:nvPicPr>
            <p:cNvPr id="64" name="Голубой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366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40"/>
            <p:cNvSpPr txBox="1">
              <a:spLocks noChangeArrowheads="1"/>
            </p:cNvSpPr>
            <p:nvPr/>
          </p:nvSpPr>
          <p:spPr bwMode="auto">
            <a:xfrm>
              <a:off x="1206500" y="2903538"/>
              <a:ext cx="1292225" cy="65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Montserrat Medium"/>
                </a:rPr>
                <a:t>гр. 1</a:t>
              </a:r>
            </a:p>
          </p:txBody>
        </p:sp>
      </p:grpSp>
      <p:sp>
        <p:nvSpPr>
          <p:cNvPr id="67" name="TextBox 53"/>
          <p:cNvSpPr txBox="1">
            <a:spLocks noChangeArrowheads="1"/>
          </p:cNvSpPr>
          <p:nvPr/>
        </p:nvSpPr>
        <p:spPr bwMode="auto">
          <a:xfrm>
            <a:off x="12501130" y="7147526"/>
            <a:ext cx="37761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6AB3E7"/>
                </a:solidFill>
                <a:latin typeface="Montserrat "/>
              </a:rPr>
              <a:t>Специальная</a:t>
            </a:r>
            <a:endParaRPr lang="ru-RU" sz="16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68" name="TextBox 43"/>
          <p:cNvSpPr txBox="1">
            <a:spLocks noChangeArrowheads="1"/>
          </p:cNvSpPr>
          <p:nvPr/>
        </p:nvSpPr>
        <p:spPr bwMode="auto">
          <a:xfrm>
            <a:off x="1060885" y="8120021"/>
            <a:ext cx="32952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массовый отбор</a:t>
            </a:r>
          </a:p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мини-ярмарка вакансий </a:t>
            </a:r>
          </a:p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день открытых </a:t>
            </a:r>
            <a:r>
              <a:rPr lang="ru-RU" sz="1600" dirty="0" smtClean="0">
                <a:solidFill>
                  <a:srgbClr val="6AB3E7"/>
                </a:solidFill>
                <a:latin typeface="Montserrat Medium"/>
              </a:rPr>
              <a:t>дверей</a:t>
            </a:r>
          </a:p>
        </p:txBody>
      </p:sp>
      <p:sp>
        <p:nvSpPr>
          <p:cNvPr id="69" name="TextBox 44"/>
          <p:cNvSpPr txBox="1">
            <a:spLocks noChangeArrowheads="1"/>
          </p:cNvSpPr>
          <p:nvPr/>
        </p:nvSpPr>
        <p:spPr bwMode="auto">
          <a:xfrm>
            <a:off x="4579868" y="8047345"/>
            <a:ext cx="4095885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latin typeface="Montserrat Medium"/>
              </a:rPr>
              <a:t> </a:t>
            </a:r>
            <a:r>
              <a:rPr lang="ru-RU" sz="1600" dirty="0">
                <a:solidFill>
                  <a:srgbClr val="CF4520"/>
                </a:solidFill>
                <a:latin typeface="Montserrat Medium"/>
              </a:rPr>
              <a:t>конструктор вакансий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CF4520"/>
                </a:solidFill>
                <a:latin typeface="Montserrat Medium"/>
              </a:rPr>
              <a:t> предварительное собеседование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CF4520"/>
                </a:solidFill>
                <a:latin typeface="Montserrat Medium"/>
              </a:rPr>
              <a:t> конструктор заданий для соискателей</a:t>
            </a:r>
          </a:p>
          <a:p>
            <a:pPr>
              <a:spcBef>
                <a:spcPts val="600"/>
              </a:spcBef>
              <a:buFontTx/>
              <a:buBlip>
                <a:blip r:embed="rId11"/>
              </a:buBlip>
            </a:pPr>
            <a:r>
              <a:rPr lang="ru-RU" sz="1600" dirty="0">
                <a:solidFill>
                  <a:srgbClr val="CF4520"/>
                </a:solidFill>
                <a:latin typeface="Montserrat Medium"/>
              </a:rPr>
              <a:t> стажировка выпускников и инвалидов</a:t>
            </a:r>
          </a:p>
        </p:txBody>
      </p:sp>
      <p:sp>
        <p:nvSpPr>
          <p:cNvPr id="70" name="TextBox 45"/>
          <p:cNvSpPr txBox="1">
            <a:spLocks noChangeArrowheads="1"/>
          </p:cNvSpPr>
          <p:nvPr/>
        </p:nvSpPr>
        <p:spPr bwMode="auto">
          <a:xfrm>
            <a:off x="8765057" y="7988081"/>
            <a:ext cx="3680407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latin typeface="Montserrat Medium"/>
              </a:rPr>
              <a:t> </a:t>
            </a:r>
            <a:r>
              <a:rPr lang="ru-RU" sz="1600" dirty="0">
                <a:solidFill>
                  <a:srgbClr val="0033A0"/>
                </a:solidFill>
                <a:latin typeface="Montserrat Medium"/>
              </a:rPr>
              <a:t>конструктор вакансий</a:t>
            </a:r>
          </a:p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solidFill>
                  <a:srgbClr val="0033A0"/>
                </a:solidFill>
                <a:latin typeface="Montserrat Medium"/>
              </a:rPr>
              <a:t> предварительное собеседование</a:t>
            </a:r>
          </a:p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solidFill>
                  <a:srgbClr val="0033A0"/>
                </a:solidFill>
                <a:latin typeface="Montserrat Medium"/>
              </a:rPr>
              <a:t> организация собеседования</a:t>
            </a:r>
          </a:p>
          <a:p>
            <a:pPr>
              <a:spcBef>
                <a:spcPts val="600"/>
              </a:spcBef>
              <a:buFontTx/>
              <a:buBlip>
                <a:blip r:embed="rId12"/>
              </a:buBlip>
            </a:pPr>
            <a:r>
              <a:rPr lang="ru-RU" sz="1600" dirty="0">
                <a:solidFill>
                  <a:srgbClr val="0033A0"/>
                </a:solidFill>
                <a:latin typeface="Montserrat Medium"/>
              </a:rPr>
              <a:t> общественные работы</a:t>
            </a:r>
          </a:p>
        </p:txBody>
      </p:sp>
      <p:sp>
        <p:nvSpPr>
          <p:cNvPr id="71" name="TextBox 2"/>
          <p:cNvSpPr txBox="1">
            <a:spLocks noChangeArrowheads="1"/>
          </p:cNvSpPr>
          <p:nvPr/>
        </p:nvSpPr>
        <p:spPr bwMode="auto">
          <a:xfrm>
            <a:off x="1188606" y="7189825"/>
            <a:ext cx="30397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6AB3E7"/>
                </a:solidFill>
                <a:latin typeface="Montserrat "/>
              </a:rPr>
              <a:t>Невысокая уязвимость </a:t>
            </a:r>
            <a:r>
              <a:rPr lang="ru-RU" sz="1600" b="1" dirty="0" smtClean="0">
                <a:solidFill>
                  <a:srgbClr val="6AB3E7"/>
                </a:solidFill>
                <a:latin typeface="Montserrat "/>
              </a:rPr>
              <a:t/>
            </a:r>
            <a:br>
              <a:rPr lang="ru-RU" sz="1600" b="1" dirty="0" smtClean="0">
                <a:solidFill>
                  <a:srgbClr val="6AB3E7"/>
                </a:solidFill>
                <a:latin typeface="Montserrat "/>
              </a:rPr>
            </a:br>
            <a:r>
              <a:rPr lang="ru-RU" sz="1600" b="1" dirty="0" smtClean="0">
                <a:solidFill>
                  <a:srgbClr val="6AB3E7"/>
                </a:solidFill>
                <a:latin typeface="Montserrat "/>
              </a:rPr>
              <a:t>и </a:t>
            </a:r>
            <a:r>
              <a:rPr lang="ru-RU" sz="1600" b="1" dirty="0">
                <a:solidFill>
                  <a:srgbClr val="6AB3E7"/>
                </a:solidFill>
                <a:latin typeface="Montserrat "/>
              </a:rPr>
              <a:t>невысокая важность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72" name="TextBox 49"/>
          <p:cNvSpPr txBox="1">
            <a:spLocks noChangeArrowheads="1"/>
          </p:cNvSpPr>
          <p:nvPr/>
        </p:nvSpPr>
        <p:spPr bwMode="auto">
          <a:xfrm>
            <a:off x="4952367" y="7189826"/>
            <a:ext cx="33508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CF4520"/>
                </a:solidFill>
                <a:latin typeface="Montserrat "/>
              </a:rPr>
              <a:t>Невысокая уязвимость </a:t>
            </a:r>
            <a:r>
              <a:rPr lang="ru-RU" sz="1600" b="1" dirty="0" smtClean="0">
                <a:solidFill>
                  <a:srgbClr val="CF4520"/>
                </a:solidFill>
                <a:latin typeface="Montserrat "/>
              </a:rPr>
              <a:t/>
            </a:r>
            <a:br>
              <a:rPr lang="ru-RU" sz="1600" b="1" dirty="0" smtClean="0">
                <a:solidFill>
                  <a:srgbClr val="CF4520"/>
                </a:solidFill>
                <a:latin typeface="Montserrat "/>
              </a:rPr>
            </a:br>
            <a:r>
              <a:rPr lang="ru-RU" sz="1600" b="1" dirty="0" smtClean="0">
                <a:solidFill>
                  <a:srgbClr val="CF4520"/>
                </a:solidFill>
                <a:latin typeface="Montserrat "/>
              </a:rPr>
              <a:t>и </a:t>
            </a:r>
            <a:r>
              <a:rPr lang="ru-RU" sz="1600" b="1" dirty="0">
                <a:solidFill>
                  <a:srgbClr val="CF4520"/>
                </a:solidFill>
                <a:latin typeface="Montserrat "/>
              </a:rPr>
              <a:t>высокая важность</a:t>
            </a:r>
            <a:endParaRPr lang="ru-RU" sz="1200" dirty="0">
              <a:solidFill>
                <a:srgbClr val="6AB3E7"/>
              </a:solidFill>
              <a:latin typeface="Montserrat "/>
            </a:endParaRPr>
          </a:p>
        </p:txBody>
      </p:sp>
      <p:sp>
        <p:nvSpPr>
          <p:cNvPr id="73" name="TextBox 53"/>
          <p:cNvSpPr txBox="1">
            <a:spLocks noChangeArrowheads="1"/>
          </p:cNvSpPr>
          <p:nvPr/>
        </p:nvSpPr>
        <p:spPr bwMode="auto">
          <a:xfrm>
            <a:off x="8778540" y="7189824"/>
            <a:ext cx="3005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numCol="1" spcCol="72000" anchor="ctr" anchorCtr="1">
            <a:spAutoFit/>
          </a:bodyPr>
          <a:lstStyle/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"/>
              </a:rPr>
              <a:t>Высокая уязвимость</a:t>
            </a:r>
          </a:p>
          <a:p>
            <a:pPr algn="ctr"/>
            <a:r>
              <a:rPr lang="ru-RU" sz="1600" b="1" dirty="0">
                <a:solidFill>
                  <a:srgbClr val="0033A0"/>
                </a:solidFill>
                <a:latin typeface="Montserrat "/>
              </a:rPr>
              <a:t>и важность</a:t>
            </a:r>
            <a:endParaRPr lang="ru-RU" sz="1200" dirty="0">
              <a:solidFill>
                <a:srgbClr val="0033A0"/>
              </a:solidFill>
              <a:latin typeface="Montserrat 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445464" y="7476520"/>
            <a:ext cx="4217423" cy="2031325"/>
          </a:xfrm>
          <a:prstGeom prst="rect">
            <a:avLst/>
          </a:prstGeom>
        </p:spPr>
        <p:txBody>
          <a:bodyPr wrap="square" lIns="36000" tIns="0" rIns="36000" bIns="0" numCol="1" spcCol="72000" anchor="ctr" anchorCtr="1"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 smtClean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600" dirty="0" err="1" smtClean="0">
                <a:solidFill>
                  <a:srgbClr val="6AB3E7"/>
                </a:solidFill>
                <a:latin typeface="Montserrat Medium"/>
              </a:rPr>
              <a:t>предувольнительные</a:t>
            </a:r>
            <a:r>
              <a:rPr lang="ru-RU" sz="1600" dirty="0" smtClean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600" dirty="0">
                <a:solidFill>
                  <a:srgbClr val="6AB3E7"/>
                </a:solidFill>
                <a:latin typeface="Montserrat Medium"/>
              </a:rPr>
              <a:t>консультации</a:t>
            </a:r>
          </a:p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мобильность трудовых ресурсов </a:t>
            </a:r>
          </a:p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содействие </a:t>
            </a:r>
            <a:r>
              <a:rPr lang="ru-RU" sz="1600" dirty="0" smtClean="0">
                <a:solidFill>
                  <a:srgbClr val="6AB3E7"/>
                </a:solidFill>
                <a:latin typeface="Montserrat Medium"/>
              </a:rPr>
              <a:t>в переезде / переселении</a:t>
            </a:r>
            <a:endParaRPr lang="ru-RU" sz="1600" dirty="0">
              <a:solidFill>
                <a:srgbClr val="6AB3E7"/>
              </a:solidFill>
              <a:latin typeface="Montserrat Medium"/>
            </a:endParaRPr>
          </a:p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>
                <a:solidFill>
                  <a:srgbClr val="6AB3E7"/>
                </a:solidFill>
                <a:latin typeface="Montserrat Medium"/>
              </a:rPr>
              <a:t> </a:t>
            </a:r>
            <a:r>
              <a:rPr lang="ru-RU" sz="1600" dirty="0" err="1">
                <a:solidFill>
                  <a:srgbClr val="6AB3E7"/>
                </a:solidFill>
                <a:latin typeface="Montserrat Medium"/>
              </a:rPr>
              <a:t>профобучение</a:t>
            </a:r>
            <a:endParaRPr lang="ru-RU" sz="1600" dirty="0">
              <a:solidFill>
                <a:srgbClr val="6AB3E7"/>
              </a:solidFill>
              <a:latin typeface="Montserrat Medium"/>
            </a:endParaRPr>
          </a:p>
          <a:p>
            <a:pPr>
              <a:spcBef>
                <a:spcPts val="600"/>
              </a:spcBef>
              <a:buFontTx/>
              <a:buBlip>
                <a:blip r:embed="rId10"/>
              </a:buBlip>
            </a:pPr>
            <a:r>
              <a:rPr lang="ru-RU" sz="1600" dirty="0" smtClean="0">
                <a:solidFill>
                  <a:srgbClr val="6AB3E7"/>
                </a:solidFill>
                <a:latin typeface="Montserrat Medium"/>
              </a:rPr>
              <a:t> или </a:t>
            </a:r>
            <a:r>
              <a:rPr lang="ru-RU" sz="1600" dirty="0">
                <a:solidFill>
                  <a:srgbClr val="6AB3E7"/>
                </a:solidFill>
                <a:latin typeface="Montserrat Medium"/>
              </a:rPr>
              <a:t>получение дополнительного профобразования</a:t>
            </a:r>
          </a:p>
        </p:txBody>
      </p:sp>
      <p:grpSp>
        <p:nvGrpSpPr>
          <p:cNvPr id="75" name="Группа 74"/>
          <p:cNvGrpSpPr>
            <a:grpSpLocks noChangeAspect="1"/>
          </p:cNvGrpSpPr>
          <p:nvPr/>
        </p:nvGrpSpPr>
        <p:grpSpPr>
          <a:xfrm>
            <a:off x="6044538" y="5711221"/>
            <a:ext cx="1117247" cy="1317481"/>
            <a:chOff x="5099050" y="2122488"/>
            <a:chExt cx="1833563" cy="2162175"/>
          </a:xfrm>
        </p:grpSpPr>
        <p:pic>
          <p:nvPicPr>
            <p:cNvPr id="76" name="Голубой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990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Box 40"/>
            <p:cNvSpPr txBox="1">
              <a:spLocks noChangeArrowheads="1"/>
            </p:cNvSpPr>
            <p:nvPr/>
          </p:nvSpPr>
          <p:spPr bwMode="auto">
            <a:xfrm>
              <a:off x="5153025" y="2903538"/>
              <a:ext cx="1293812" cy="52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Montserrat Medium"/>
                </a:rPr>
                <a:t>гр. 2</a:t>
              </a:r>
            </a:p>
          </p:txBody>
        </p:sp>
      </p:grpSp>
      <p:grpSp>
        <p:nvGrpSpPr>
          <p:cNvPr id="78" name="Группа 77"/>
          <p:cNvGrpSpPr>
            <a:grpSpLocks noChangeAspect="1"/>
          </p:cNvGrpSpPr>
          <p:nvPr/>
        </p:nvGrpSpPr>
        <p:grpSpPr>
          <a:xfrm>
            <a:off x="9722715" y="5711221"/>
            <a:ext cx="1117248" cy="1317481"/>
            <a:chOff x="9261475" y="2122488"/>
            <a:chExt cx="1833563" cy="2162175"/>
          </a:xfrm>
        </p:grpSpPr>
        <p:pic>
          <p:nvPicPr>
            <p:cNvPr id="79" name="Голубой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261475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Box 40"/>
            <p:cNvSpPr txBox="1">
              <a:spLocks noChangeArrowheads="1"/>
            </p:cNvSpPr>
            <p:nvPr/>
          </p:nvSpPr>
          <p:spPr bwMode="auto">
            <a:xfrm>
              <a:off x="9339263" y="2903538"/>
              <a:ext cx="12922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Montserrat Medium"/>
                </a:rPr>
                <a:t>гр. 3</a:t>
              </a:r>
            </a:p>
          </p:txBody>
        </p:sp>
      </p:grpSp>
      <p:cxnSp>
        <p:nvCxnSpPr>
          <p:cNvPr id="86" name="Прямая соединительная линия 85"/>
          <p:cNvCxnSpPr>
            <a:cxnSpLocks/>
          </p:cNvCxnSpPr>
          <p:nvPr/>
        </p:nvCxnSpPr>
        <p:spPr>
          <a:xfrm>
            <a:off x="10991571" y="6369962"/>
            <a:ext cx="2659125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1229" y="5070048"/>
            <a:ext cx="6642511" cy="443198"/>
          </a:xfrm>
          <a:prstGeom prst="rect">
            <a:avLst/>
          </a:prstGeom>
          <a:ln>
            <a:solidFill>
              <a:srgbClr val="CF4520"/>
            </a:solidFill>
          </a:ln>
        </p:spPr>
        <p:txBody>
          <a:bodyPr wrap="square">
            <a:spAutoFit/>
          </a:bodyPr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2000" b="1" dirty="0">
                <a:solidFill>
                  <a:srgbClr val="CF4520"/>
                </a:solidFill>
                <a:latin typeface="Montserrat"/>
                <a:cs typeface="Arial" charset="0"/>
              </a:rPr>
              <a:t>КОМПЛЕКС ИНДИВИДУАЛЬНЫХ </a:t>
            </a:r>
            <a:r>
              <a:rPr lang="ru-RU" sz="2000" b="1" dirty="0" smtClean="0">
                <a:solidFill>
                  <a:srgbClr val="CF4520"/>
                </a:solidFill>
                <a:latin typeface="Montserrat"/>
                <a:cs typeface="Arial" charset="0"/>
              </a:rPr>
              <a:t>СЕРВИСОВ:</a:t>
            </a:r>
            <a:endParaRPr lang="ru-RU" sz="2000" b="1" dirty="0">
              <a:solidFill>
                <a:srgbClr val="CF4520"/>
              </a:solidFill>
              <a:latin typeface="Montserrat"/>
              <a:cs typeface="Arial" charset="0"/>
            </a:endParaRPr>
          </a:p>
        </p:txBody>
      </p:sp>
      <p:grpSp>
        <p:nvGrpSpPr>
          <p:cNvPr id="87" name="Группа 86"/>
          <p:cNvGrpSpPr>
            <a:grpSpLocks noChangeAspect="1"/>
          </p:cNvGrpSpPr>
          <p:nvPr/>
        </p:nvGrpSpPr>
        <p:grpSpPr>
          <a:xfrm>
            <a:off x="13830586" y="5683121"/>
            <a:ext cx="1117247" cy="1317481"/>
            <a:chOff x="1136650" y="2122488"/>
            <a:chExt cx="1833563" cy="2162175"/>
          </a:xfrm>
        </p:grpSpPr>
        <p:pic>
          <p:nvPicPr>
            <p:cNvPr id="88" name="Голубой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36650" y="2122488"/>
              <a:ext cx="1833563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Box 40"/>
            <p:cNvSpPr txBox="1">
              <a:spLocks noChangeArrowheads="1"/>
            </p:cNvSpPr>
            <p:nvPr/>
          </p:nvSpPr>
          <p:spPr bwMode="auto">
            <a:xfrm>
              <a:off x="1206500" y="2903538"/>
              <a:ext cx="1292225" cy="65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Montserrat Medium"/>
                </a:rPr>
                <a:t>гр. </a:t>
              </a:r>
              <a:r>
                <a:rPr lang="ru-RU" sz="2000" b="1" dirty="0" smtClean="0">
                  <a:solidFill>
                    <a:schemeClr val="bg1"/>
                  </a:solidFill>
                  <a:latin typeface="Montserrat Medium"/>
                </a:rPr>
                <a:t>4</a:t>
              </a:r>
              <a:endParaRPr lang="ru-RU" sz="2000" b="1" dirty="0">
                <a:solidFill>
                  <a:schemeClr val="bg1"/>
                </a:solidFill>
                <a:latin typeface="Montserrat Medium"/>
              </a:endParaRPr>
            </a:p>
          </p:txBody>
        </p:sp>
      </p:grpSp>
      <p:cxnSp>
        <p:nvCxnSpPr>
          <p:cNvPr id="90" name="Прямая соединительная линия 89"/>
          <p:cNvCxnSpPr>
            <a:cxnSpLocks/>
          </p:cNvCxnSpPr>
          <p:nvPr/>
        </p:nvCxnSpPr>
        <p:spPr>
          <a:xfrm>
            <a:off x="7275019" y="6388558"/>
            <a:ext cx="2320243" cy="9067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cxnSpLocks/>
          </p:cNvCxnSpPr>
          <p:nvPr/>
        </p:nvCxnSpPr>
        <p:spPr>
          <a:xfrm>
            <a:off x="3385413" y="6341831"/>
            <a:ext cx="2516623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325881" y="1710924"/>
            <a:ext cx="4718657" cy="1015663"/>
          </a:xfrm>
          <a:prstGeom prst="rect">
            <a:avLst/>
          </a:prstGeom>
          <a:noFill/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33A0"/>
                </a:solidFill>
                <a:latin typeface="Montserrat"/>
              </a:rPr>
              <a:t>в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целях пилотной апробации </a:t>
            </a:r>
            <a:r>
              <a:rPr lang="ru-RU" sz="1800" dirty="0" smtClean="0">
                <a:solidFill>
                  <a:srgbClr val="0033A0"/>
                </a:solidFill>
                <a:latin typeface="Montserrat"/>
              </a:rPr>
              <a:t>методики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проведено анкетирование </a:t>
            </a:r>
            <a:r>
              <a:rPr lang="ru-RU" sz="1800" dirty="0" smtClean="0">
                <a:solidFill>
                  <a:srgbClr val="0033A0"/>
                </a:solidFill>
                <a:latin typeface="Montserrat"/>
              </a:rPr>
              <a:t/>
            </a:r>
            <a:br>
              <a:rPr lang="ru-RU" sz="1800" dirty="0" smtClean="0">
                <a:solidFill>
                  <a:srgbClr val="0033A0"/>
                </a:solidFill>
                <a:latin typeface="Montserrat"/>
              </a:rPr>
            </a:b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750</a:t>
            </a:r>
            <a:r>
              <a:rPr lang="ru-RU" sz="1800" dirty="0" smtClean="0">
                <a:solidFill>
                  <a:srgbClr val="0033A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работодателей </a:t>
            </a:r>
            <a:r>
              <a:rPr lang="ru-RU" sz="1800" dirty="0" smtClean="0">
                <a:solidFill>
                  <a:srgbClr val="0033A0"/>
                </a:solidFill>
                <a:latin typeface="Montserrat"/>
              </a:rPr>
              <a:t>республики</a:t>
            </a:r>
            <a:endParaRPr lang="ru-RU" sz="1800" dirty="0">
              <a:solidFill>
                <a:srgbClr val="0033A0"/>
              </a:solidFill>
              <a:latin typeface="Montserrat"/>
            </a:endParaRP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294463" y="3002967"/>
            <a:ext cx="7273651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33A0"/>
                </a:solidFill>
                <a:latin typeface="Montserrat"/>
              </a:rPr>
              <a:t>Анализ обратной связи от работодателей</a:t>
            </a:r>
            <a:r>
              <a:rPr lang="en-US" sz="1800" dirty="0">
                <a:solidFill>
                  <a:srgbClr val="0033A0"/>
                </a:solidFill>
                <a:latin typeface="Montserrat"/>
              </a:rPr>
              <a:t>:</a:t>
            </a:r>
            <a:endParaRPr lang="ru-RU" sz="1800" dirty="0">
              <a:solidFill>
                <a:srgbClr val="0033A0"/>
              </a:solidFill>
              <a:latin typeface="Montserrat"/>
            </a:endParaRPr>
          </a:p>
          <a:p>
            <a:pPr>
              <a:buFontTx/>
              <a:buBlip>
                <a:blip r:embed="rId15"/>
              </a:buBlip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8</a:t>
            </a:r>
            <a:r>
              <a:rPr lang="en-US" sz="2400" b="1" dirty="0">
                <a:solidFill>
                  <a:srgbClr val="CF4520"/>
                </a:solidFill>
                <a:latin typeface="Montserrat"/>
              </a:rPr>
              <a:t>4</a:t>
            </a:r>
            <a:r>
              <a:rPr lang="ru-RU" sz="1800" b="1" dirty="0">
                <a:solidFill>
                  <a:srgbClr val="CF4520"/>
                </a:solidFill>
                <a:latin typeface="Montserrat"/>
              </a:rPr>
              <a:t>%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– высокая оценка услуг ЦЗН</a:t>
            </a:r>
          </a:p>
          <a:p>
            <a:pPr>
              <a:buFontTx/>
              <a:buBlip>
                <a:blip r:embed="rId15"/>
              </a:buBlip>
            </a:pPr>
            <a:r>
              <a:rPr lang="ru-RU" sz="2400" b="1" dirty="0" smtClean="0">
                <a:solidFill>
                  <a:srgbClr val="CF4520"/>
                </a:solidFill>
                <a:latin typeface="Montserrat"/>
              </a:rPr>
              <a:t>88</a:t>
            </a:r>
            <a:r>
              <a:rPr lang="ru-RU" sz="1800" b="1" dirty="0">
                <a:solidFill>
                  <a:srgbClr val="CF4520"/>
                </a:solidFill>
                <a:latin typeface="Montserrat"/>
              </a:rPr>
              <a:t>%</a:t>
            </a:r>
            <a:r>
              <a:rPr lang="ru-RU" sz="2400" b="1" dirty="0">
                <a:solidFill>
                  <a:srgbClr val="CF452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– степень решения вопроса при обращении в ЦЗН</a:t>
            </a:r>
          </a:p>
          <a:p>
            <a:pPr>
              <a:buFontTx/>
              <a:buBlip>
                <a:blip r:embed="rId15"/>
              </a:buBlip>
            </a:pPr>
            <a:r>
              <a:rPr lang="ru-RU" sz="2400" b="1" dirty="0">
                <a:solidFill>
                  <a:srgbClr val="CF4520"/>
                </a:solidFill>
                <a:latin typeface="Montserrat"/>
              </a:rPr>
              <a:t>9</a:t>
            </a:r>
            <a:r>
              <a:rPr lang="en-US" sz="2400" b="1" dirty="0">
                <a:solidFill>
                  <a:srgbClr val="CF4520"/>
                </a:solidFill>
                <a:latin typeface="Montserrat"/>
              </a:rPr>
              <a:t>6</a:t>
            </a:r>
            <a:r>
              <a:rPr lang="ru-RU" sz="1800" b="1" dirty="0">
                <a:solidFill>
                  <a:srgbClr val="CF4520"/>
                </a:solidFill>
                <a:latin typeface="Montserrat"/>
              </a:rPr>
              <a:t>%</a:t>
            </a:r>
            <a:r>
              <a:rPr lang="ru-RU" sz="2400" dirty="0">
                <a:solidFill>
                  <a:srgbClr val="0033A0"/>
                </a:solidFill>
                <a:latin typeface="Montserrat"/>
              </a:rPr>
              <a:t> </a:t>
            </a:r>
            <a:r>
              <a:rPr lang="ru-RU" sz="1800" dirty="0">
                <a:solidFill>
                  <a:srgbClr val="0033A0"/>
                </a:solidFill>
                <a:latin typeface="Montserrat"/>
              </a:rPr>
              <a:t>– рекомендовали бы коллегам обращение в ЦЗН</a:t>
            </a:r>
          </a:p>
        </p:txBody>
      </p:sp>
      <p:cxnSp>
        <p:nvCxnSpPr>
          <p:cNvPr id="84" name="Прямая соединительная линия 83"/>
          <p:cNvCxnSpPr>
            <a:cxnSpLocks/>
          </p:cNvCxnSpPr>
          <p:nvPr/>
        </p:nvCxnSpPr>
        <p:spPr>
          <a:xfrm>
            <a:off x="154379" y="4577691"/>
            <a:ext cx="7313099" cy="0"/>
          </a:xfrm>
          <a:prstGeom prst="line">
            <a:avLst/>
          </a:prstGeom>
          <a:ln w="635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cxnSpLocks/>
          </p:cNvCxnSpPr>
          <p:nvPr/>
        </p:nvCxnSpPr>
        <p:spPr>
          <a:xfrm>
            <a:off x="154379" y="3002967"/>
            <a:ext cx="0" cy="1574724"/>
          </a:xfrm>
          <a:prstGeom prst="line">
            <a:avLst/>
          </a:prstGeom>
          <a:ln w="635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>
          <a:xfrm>
            <a:off x="422976" y="0"/>
            <a:ext cx="14620875" cy="1131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ОТКРЫТЫЕ КАДРОВЫЕ ОТБОРЫ</a:t>
            </a:r>
            <a:endParaRPr lang="ru-RU" sz="3200" dirty="0">
              <a:solidFill>
                <a:srgbClr val="0033A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8" y="786454"/>
            <a:ext cx="5446236" cy="4084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59" y="5235681"/>
            <a:ext cx="5447635" cy="4085727"/>
          </a:xfrm>
          <a:prstGeom prst="rect">
            <a:avLst/>
          </a:prstGeom>
        </p:spPr>
      </p:pic>
      <p:pic>
        <p:nvPicPr>
          <p:cNvPr id="1026" name="Picture 2" descr="https://downloader.disk.yandex.ru/preview/c7f66c826ff08657b8f9ebddb5383b49f36007daa7e4b144002f7e28c3ab336c/6412feff/Ow5RB96JE_ntl2rz6SEMZu4BFcqkYUIZrTEHhFR6Ri6h-hM1KJEi2J3dq62jkpACqdpmNPFUkwtsVcaPG3twKg%3D%3D?uid=0&amp;filename=DSC_2098.jpg&amp;disposition=inline&amp;hash=&amp;limit=0&amp;content_type=image%2Fjpeg&amp;owner_uid=0&amp;tknv=v2&amp;size=1920x9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2" y="1942760"/>
            <a:ext cx="8798860" cy="58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051" y="167888"/>
            <a:ext cx="14547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ОРГАНИЗАЦИЯ ПОДГОТОВКИ КАДРОВ </a:t>
            </a: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ДЛЯ РЕЗИДЕНТОВ </a:t>
            </a:r>
            <a:b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</a:b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ОЭЗ </a:t>
            </a: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«</a:t>
            </a: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АЛГА» И </a:t>
            </a: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ДРУГИХ ИНВЕСТИЦИОННЫХ ПРОЕКТОВ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8492490" y="1748790"/>
            <a:ext cx="45721" cy="75939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A3CF00-D486-4A1F-88AB-0A846F5B328C}"/>
              </a:ext>
            </a:extLst>
          </p:cNvPr>
          <p:cNvSpPr/>
          <p:nvPr/>
        </p:nvSpPr>
        <p:spPr>
          <a:xfrm>
            <a:off x="677424" y="2532388"/>
            <a:ext cx="760932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12,4 </a:t>
            </a:r>
            <a:r>
              <a:rPr lang="ru-RU" sz="2000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тыс. граждан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проинформированы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возможностях трудоустройства на швейное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производство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1,8 </a:t>
            </a:r>
            <a:r>
              <a:rPr lang="ru-RU" sz="2000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тыс. </a:t>
            </a:r>
            <a:r>
              <a:rPr lang="ru-RU" sz="2000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граждан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охвачено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встречами </a:t>
            </a:r>
            <a:b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с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ГКУ Юго-восточный МЦЗН </a:t>
            </a:r>
            <a:endParaRPr lang="ru-RU" sz="2000" spc="-100" dirty="0" smtClean="0">
              <a:solidFill>
                <a:srgbClr val="0033A0"/>
              </a:solidFill>
              <a:latin typeface="Montserrat Medium" panose="0000060000000000000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80</a:t>
            </a:r>
            <a:r>
              <a:rPr lang="ru-RU" sz="20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 </a:t>
            </a:r>
            <a:r>
              <a:rPr lang="ru-RU" sz="2000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мероприятий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проведены</a:t>
            </a:r>
            <a:r>
              <a:rPr lang="ru-RU" sz="2000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ГКУ Юго-восточный МЦЗН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по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подбору и комплектованию персонала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/>
            </a:r>
            <a:b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для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ООО «ПО «Аркада» и ООО «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Фабрика «</a:t>
            </a:r>
            <a:r>
              <a:rPr lang="ru-RU" sz="2000" spc="-100" dirty="0" err="1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Заспорт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» (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ярмарки, открытый кадровый отбор, информирование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 105 </a:t>
            </a:r>
            <a:r>
              <a:rPr lang="ru-RU" sz="2000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граждан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 обучены ГАОУ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ДПО РБ «Учебный центр ГСЗН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»,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которые впоследствии трудоустроились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/>
            </a:r>
            <a:b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в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ООО ПО «Аркада»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FD4744-82EB-4649-9BC5-96A08BDD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677424" y="7028627"/>
            <a:ext cx="3471176" cy="2314118"/>
          </a:xfrm>
          <a:prstGeom prst="rect">
            <a:avLst/>
          </a:prstGeom>
          <a:ln w="381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E7BE31-1699-4275-BF0C-34EE5599EF19}"/>
              </a:ext>
            </a:extLst>
          </p:cNvPr>
          <p:cNvSpPr txBox="1"/>
          <p:nvPr/>
        </p:nvSpPr>
        <p:spPr>
          <a:xfrm>
            <a:off x="677424" y="1455170"/>
            <a:ext cx="7239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AB3E7"/>
              </a:buClr>
              <a:buFont typeface="Montserrat Medium" panose="00000600000000000000" pitchFamily="2" charset="-52"/>
              <a:buChar char="▶"/>
            </a:pPr>
            <a:r>
              <a:rPr lang="ru-RU" sz="3200" b="1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Подготовка кадров для </a:t>
            </a:r>
            <a:r>
              <a:rPr lang="ru-RU" sz="3200" b="1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резидентов ОЭЗ </a:t>
            </a:r>
            <a:r>
              <a:rPr lang="ru-RU" sz="3200" b="1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«Алга»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7723" r="-181" b="3389"/>
          <a:stretch/>
        </p:blipFill>
        <p:spPr>
          <a:xfrm>
            <a:off x="4591554" y="7028626"/>
            <a:ext cx="3471176" cy="2314117"/>
          </a:xfrm>
          <a:prstGeom prst="rect">
            <a:avLst/>
          </a:prstGeom>
          <a:ln w="381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E7BE31-1699-4275-BF0C-34EE5599EF19}"/>
              </a:ext>
            </a:extLst>
          </p:cNvPr>
          <p:cNvSpPr txBox="1"/>
          <p:nvPr/>
        </p:nvSpPr>
        <p:spPr>
          <a:xfrm>
            <a:off x="9006070" y="1461528"/>
            <a:ext cx="7217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6AB3E7"/>
              </a:buClr>
              <a:buFont typeface="Montserrat Medium" panose="00000600000000000000" pitchFamily="2" charset="-52"/>
              <a:buChar char="▶"/>
            </a:pPr>
            <a:r>
              <a:rPr lang="ru-RU" sz="3200" b="1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Подбор кадров </a:t>
            </a:r>
            <a:br>
              <a:rPr lang="ru-RU" sz="3200" b="1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для </a:t>
            </a:r>
            <a:r>
              <a:rPr lang="ru-RU" sz="3200" b="1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ООО «</a:t>
            </a:r>
            <a:r>
              <a:rPr lang="ru-RU" sz="3200" b="1" dirty="0" err="1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Амкодор</a:t>
            </a:r>
            <a:r>
              <a:rPr lang="ru-RU" sz="3200" b="1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-Уфа»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>
            <a:off x="9006070" y="7028625"/>
            <a:ext cx="3471176" cy="2314119"/>
          </a:xfrm>
          <a:prstGeom prst="rect">
            <a:avLst/>
          </a:prstGeom>
          <a:ln w="38100"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3170" r="6021" b="20012"/>
          <a:stretch/>
        </p:blipFill>
        <p:spPr>
          <a:xfrm>
            <a:off x="12920200" y="7028625"/>
            <a:ext cx="3471176" cy="2314117"/>
          </a:xfrm>
          <a:prstGeom prst="rect">
            <a:avLst/>
          </a:prstGeom>
          <a:ln w="38100"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1A3CF00-D486-4A1F-88AB-0A846F5B328C}"/>
              </a:ext>
            </a:extLst>
          </p:cNvPr>
          <p:cNvSpPr/>
          <p:nvPr/>
        </p:nvSpPr>
        <p:spPr>
          <a:xfrm>
            <a:off x="9006070" y="2646450"/>
            <a:ext cx="736381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содействие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 в размещении вакансий </a:t>
            </a:r>
            <a:b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на ЕЦП «Работа в России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» ГКУ 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Республиканским 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ЦЗН и 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Центральным 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ЦЗН </a:t>
            </a:r>
            <a:endParaRPr lang="ru-RU" sz="2000" dirty="0" smtClean="0">
              <a:solidFill>
                <a:srgbClr val="0033A0"/>
              </a:solidFill>
              <a:latin typeface="Montserrat Medium" panose="00000600000000000000"/>
              <a:cs typeface="Arial" panose="020B0604020202020204" pitchFamily="34" charset="0"/>
            </a:endParaRPr>
          </a:p>
          <a:p>
            <a:pPr marL="285750" indent="-285750"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подбор 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граждан из 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числа состоящих на учете в целях поиска работы на имеющиеся вакансии</a:t>
            </a:r>
          </a:p>
          <a:p>
            <a:pPr marL="285750" indent="-285750"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200</a:t>
            </a:r>
            <a:r>
              <a:rPr lang="ru-RU" sz="2000" b="1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граждан</a:t>
            </a:r>
            <a:r>
              <a:rPr lang="ru-RU" sz="2000" b="1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приняли участие в ярмарках вакансий и открытых кадровых отборах </a:t>
            </a:r>
            <a:b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для ООО «</a:t>
            </a:r>
            <a:r>
              <a:rPr lang="ru-RU" sz="2000" dirty="0" err="1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Амкодор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-Уфа»</a:t>
            </a:r>
          </a:p>
          <a:p>
            <a:pPr marL="285750" indent="-285750"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50 </a:t>
            </a:r>
            <a:r>
              <a:rPr lang="ru-RU" sz="20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гражданам 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выданы 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направления на 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работу </a:t>
            </a:r>
            <a:b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ООО «</a:t>
            </a:r>
            <a:r>
              <a:rPr lang="ru-RU" sz="2000" dirty="0" err="1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Амкодор</a:t>
            </a:r>
            <a:r>
              <a:rPr lang="ru-RU" sz="20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-Уфа</a:t>
            </a:r>
            <a:r>
              <a:rPr lang="ru-RU" sz="20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0033A0"/>
              </a:solidFill>
              <a:latin typeface="Montserrat Medium" panose="000006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2D46AC9-F114-4C6A-A11A-1D30042AF6DD}"/>
              </a:ext>
            </a:extLst>
          </p:cNvPr>
          <p:cNvSpPr/>
          <p:nvPr/>
        </p:nvSpPr>
        <p:spPr>
          <a:xfrm>
            <a:off x="8539635" y="3002378"/>
            <a:ext cx="5737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100" dirty="0">
                <a:solidFill>
                  <a:srgbClr val="1F497D"/>
                </a:solidFill>
                <a:latin typeface="Montserrat Medium" panose="00000600000000000000"/>
                <a:cs typeface="Arial" panose="020B0604020202020204" pitchFamily="34" charset="0"/>
              </a:rPr>
              <a:t>   </a:t>
            </a:r>
            <a:endParaRPr lang="ru-RU" sz="1600" b="1" spc="-100" dirty="0">
              <a:solidFill>
                <a:srgbClr val="FF0000"/>
              </a:solidFill>
              <a:latin typeface="Montserrat Medium" panose="0000060000000000000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EE9F37-D0FF-4C39-AFA1-8D94FB173B3B}"/>
              </a:ext>
            </a:extLst>
          </p:cNvPr>
          <p:cNvSpPr txBox="1"/>
          <p:nvPr/>
        </p:nvSpPr>
        <p:spPr>
          <a:xfrm>
            <a:off x="1944525" y="1420310"/>
            <a:ext cx="131902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4A20"/>
              </a:buClr>
            </a:pPr>
            <a:r>
              <a:rPr lang="ru-RU" sz="3600" b="1" dirty="0">
                <a:solidFill>
                  <a:srgbClr val="6AB3E7"/>
                </a:solidFill>
                <a:latin typeface="Montserrat"/>
              </a:rPr>
              <a:t>HR-клуб</a:t>
            </a:r>
            <a:r>
              <a:rPr lang="ru-RU" sz="2400" b="1" dirty="0">
                <a:solidFill>
                  <a:srgbClr val="0033A0"/>
                </a:solidFill>
                <a:latin typeface="Montserrat"/>
              </a:rPr>
              <a:t> – это объединение профессионалов в области управления </a:t>
            </a:r>
            <a:r>
              <a:rPr lang="ru-RU" sz="2400" b="1" dirty="0" smtClean="0">
                <a:solidFill>
                  <a:srgbClr val="0033A0"/>
                </a:solidFill>
                <a:latin typeface="Montserrat"/>
              </a:rPr>
              <a:t/>
            </a:r>
            <a:br>
              <a:rPr lang="ru-RU" sz="2400" b="1" dirty="0" smtClean="0">
                <a:solidFill>
                  <a:srgbClr val="0033A0"/>
                </a:solidFill>
                <a:latin typeface="Montserrat"/>
              </a:rPr>
            </a:br>
            <a:r>
              <a:rPr lang="ru-RU" sz="2400" b="1" dirty="0" smtClean="0">
                <a:solidFill>
                  <a:srgbClr val="0033A0"/>
                </a:solidFill>
                <a:latin typeface="Montserrat"/>
              </a:rPr>
              <a:t>и </a:t>
            </a:r>
            <a:r>
              <a:rPr lang="ru-RU" sz="2400" b="1" dirty="0">
                <a:solidFill>
                  <a:srgbClr val="0033A0"/>
                </a:solidFill>
                <a:latin typeface="Montserrat"/>
              </a:rPr>
              <a:t>развития персоналом, созданное с целью обмена опытом, методиками </a:t>
            </a:r>
            <a:r>
              <a:rPr lang="ru-RU" sz="2400" b="1" dirty="0" smtClean="0">
                <a:solidFill>
                  <a:srgbClr val="0033A0"/>
                </a:solidFill>
                <a:latin typeface="Montserrat"/>
              </a:rPr>
              <a:t/>
            </a:r>
            <a:br>
              <a:rPr lang="ru-RU" sz="2400" b="1" dirty="0" smtClean="0">
                <a:solidFill>
                  <a:srgbClr val="0033A0"/>
                </a:solidFill>
                <a:latin typeface="Montserrat"/>
              </a:rPr>
            </a:br>
            <a:r>
              <a:rPr lang="ru-RU" sz="2400" b="1" dirty="0" smtClean="0">
                <a:solidFill>
                  <a:srgbClr val="0033A0"/>
                </a:solidFill>
                <a:latin typeface="Montserrat"/>
              </a:rPr>
              <a:t>и </a:t>
            </a:r>
            <a:r>
              <a:rPr lang="ru-RU" sz="2400" b="1" dirty="0">
                <a:solidFill>
                  <a:srgbClr val="0033A0"/>
                </a:solidFill>
                <a:latin typeface="Montserrat"/>
              </a:rPr>
              <a:t>подходами </a:t>
            </a:r>
            <a:r>
              <a:rPr lang="ru-RU" sz="2400" b="1" dirty="0" smtClean="0">
                <a:solidFill>
                  <a:srgbClr val="0033A0"/>
                </a:solidFill>
                <a:latin typeface="Montserrat"/>
              </a:rPr>
              <a:t>по </a:t>
            </a:r>
            <a:r>
              <a:rPr lang="ru-RU" sz="2400" b="1" dirty="0">
                <a:solidFill>
                  <a:srgbClr val="0033A0"/>
                </a:solidFill>
                <a:latin typeface="Montserrat"/>
              </a:rPr>
              <a:t>улучшению рынка труда в нашем </a:t>
            </a:r>
            <a:r>
              <a:rPr lang="ru-RU" sz="2400" b="1" dirty="0" smtClean="0">
                <a:solidFill>
                  <a:srgbClr val="0033A0"/>
                </a:solidFill>
                <a:latin typeface="Montserrat"/>
              </a:rPr>
              <a:t>регионе</a:t>
            </a:r>
            <a:endParaRPr lang="ru-RU" sz="2400" b="1" dirty="0">
              <a:solidFill>
                <a:srgbClr val="0033A0"/>
              </a:solidFill>
              <a:latin typeface="Montserra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2D46AC9-F114-4C6A-A11A-1D30042AF6DD}"/>
              </a:ext>
            </a:extLst>
          </p:cNvPr>
          <p:cNvSpPr/>
          <p:nvPr/>
        </p:nvSpPr>
        <p:spPr>
          <a:xfrm>
            <a:off x="2463049" y="3024570"/>
            <a:ext cx="5955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spc="-100" dirty="0">
                <a:solidFill>
                  <a:srgbClr val="1F497D"/>
                </a:solidFill>
                <a:latin typeface="Montserrat Medium" panose="00000600000000000000"/>
                <a:cs typeface="Arial" panose="020B0604020202020204" pitchFamily="34" charset="0"/>
              </a:rPr>
              <a:t>   </a:t>
            </a:r>
            <a:endParaRPr lang="ru-RU" sz="1600" spc="-100" dirty="0">
              <a:solidFill>
                <a:srgbClr val="1F497D"/>
              </a:solidFill>
              <a:latin typeface="Montserrat Medium" panose="00000600000000000000"/>
              <a:cs typeface="Arial" panose="020B0604020202020204" pitchFamily="34" charset="0"/>
            </a:endParaRPr>
          </a:p>
        </p:txBody>
      </p:sp>
      <p:pic>
        <p:nvPicPr>
          <p:cNvPr id="15" name="Голубой">
            <a:extLst>
              <a:ext uri="{FF2B5EF4-FFF2-40B4-BE49-F238E27FC236}">
                <a16:creationId xmlns="" xmlns:a16="http://schemas.microsoft.com/office/drawing/2014/main" id="{3131A545-8103-4169-BB8A-36DF10303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4535" y="1695279"/>
            <a:ext cx="334899" cy="394516"/>
          </a:xfrm>
          <a:prstGeom prst="rect">
            <a:avLst/>
          </a:prstGeom>
        </p:spPr>
      </p:pic>
      <p:pic>
        <p:nvPicPr>
          <p:cNvPr id="1026" name="Picture 2" descr="D:\Users\Miheeva.LV\Desktop\HR-клуб\Фото\WhatsApp-Image-2022-04-27-at-16.15.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3856882"/>
            <a:ext cx="7488075" cy="472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Miheeva.LV\Desktop\HR-клуб\Фото\WhatsApp-Image-2022-03-25-at-11.03.55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856882"/>
            <a:ext cx="7493081" cy="472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8"/>
          <p:cNvSpPr/>
          <p:nvPr/>
        </p:nvSpPr>
        <p:spPr>
          <a:xfrm>
            <a:off x="387351" y="214313"/>
            <a:ext cx="2813050" cy="6900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en-US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HR-</a:t>
            </a: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КЛУБЫ</a:t>
            </a:r>
          </a:p>
        </p:txBody>
      </p:sp>
    </p:spTree>
    <p:extLst>
      <p:ext uri="{BB962C8B-B14F-4D97-AF65-F5344CB8AC3E}">
        <p14:creationId xmlns:p14="http://schemas.microsoft.com/office/powerpoint/2010/main" val="20351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65" y="1614487"/>
            <a:ext cx="12193874" cy="7495223"/>
          </a:xfrm>
          <a:prstGeom prst="rect">
            <a:avLst/>
          </a:prstGeom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44805" y="378619"/>
            <a:ext cx="14009687" cy="99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60" tIns="63931" rIns="127860" bIns="63931">
            <a:spAutoFit/>
          </a:bodyPr>
          <a:lstStyle/>
          <a:p>
            <a:pPr defTabSz="1279525"/>
            <a:r>
              <a:rPr lang="ru-RU" sz="2800" b="1" dirty="0" smtClean="0">
                <a:solidFill>
                  <a:srgbClr val="0033A0"/>
                </a:solidFill>
                <a:latin typeface="Montserrat Medium"/>
              </a:rPr>
              <a:t>ОЦЕНКА УРОВНЯ </a:t>
            </a:r>
            <a:r>
              <a:rPr lang="ru-RU" sz="2800" b="1" dirty="0">
                <a:solidFill>
                  <a:srgbClr val="0033A0"/>
                </a:solidFill>
                <a:latin typeface="Montserrat Medium"/>
              </a:rPr>
              <a:t>УДОВЛЕТВОРЕННОСТИ РАБОТОДАТЕЛЕЙ КАЧЕСТВОМ И ДОСТУПНОСТЬЮ ТРУДОВЫХ РЕСУРСОВ </a:t>
            </a:r>
          </a:p>
        </p:txBody>
      </p:sp>
    </p:spTree>
    <p:extLst>
      <p:ext uri="{BB962C8B-B14F-4D97-AF65-F5344CB8AC3E}">
        <p14:creationId xmlns:p14="http://schemas.microsoft.com/office/powerpoint/2010/main" val="28125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>
          <a:xfrm>
            <a:off x="387350" y="214313"/>
            <a:ext cx="14620875" cy="1131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АКЦИЯ «РАБОТУ – МОЛОДЫМ!» И ФЕСТИВАЛЬ «PROFФЕСТ»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8589855" y="1346200"/>
            <a:ext cx="39795" cy="807313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A3CF00-D486-4A1F-88AB-0A846F5B328C}"/>
              </a:ext>
            </a:extLst>
          </p:cNvPr>
          <p:cNvSpPr/>
          <p:nvPr/>
        </p:nvSpPr>
        <p:spPr>
          <a:xfrm>
            <a:off x="677424" y="1782822"/>
            <a:ext cx="760932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ЦЕЛЬ –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активизация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трудовой инициативы молодых граждан, обеспечение постоянной и временной занятости молодежи, снижение уровня безработицы молодежи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7 </a:t>
            </a:r>
            <a:r>
              <a:rPr lang="ru-RU" sz="2000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тыс</a:t>
            </a:r>
            <a:r>
              <a:rPr lang="ru-RU" sz="2000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. </a:t>
            </a:r>
            <a:r>
              <a:rPr lang="ru-RU" sz="2000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человек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охвачено встречами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/>
            </a:r>
            <a:b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с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ГКУ Юго-восточный МЦЗН </a:t>
            </a:r>
            <a:endParaRPr lang="ru-RU" sz="2000" spc="-100" dirty="0" smtClean="0">
              <a:solidFill>
                <a:srgbClr val="0033A0"/>
              </a:solidFill>
              <a:latin typeface="Montserrat Medium" panose="0000060000000000000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3</a:t>
            </a:r>
            <a:r>
              <a:rPr lang="ru-RU" sz="20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 </a:t>
            </a:r>
            <a:r>
              <a:rPr lang="ru-RU" sz="2000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тыс</a:t>
            </a:r>
            <a:r>
              <a:rPr lang="ru-RU" sz="2000" spc="-100" dirty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. </a:t>
            </a:r>
            <a:r>
              <a:rPr lang="ru-RU" sz="2000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вакансий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представлены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организациями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республики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endParaRPr lang="ru-RU" sz="2000" spc="-100" dirty="0">
              <a:solidFill>
                <a:srgbClr val="0033A0"/>
              </a:solidFill>
              <a:latin typeface="Montserrat Medium" panose="0000060000000000000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altLang="ru-RU" sz="2000" b="1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Карьерные консультанты обучали навыкам составления презентабельного резюме и формирования портфолио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38937" y="1259602"/>
            <a:ext cx="4686300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72000" bIns="3600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>
              <a:defRPr/>
            </a:pPr>
            <a:r>
              <a:rPr lang="ru-RU" sz="2800" b="1" cap="all" dirty="0" smtClean="0">
                <a:solidFill>
                  <a:srgbClr val="6AB3E7"/>
                </a:solidFill>
                <a:latin typeface="Montserrat Medium" panose="00000600000000000000"/>
                <a:cs typeface="Arial" panose="020B0604020202020204" pitchFamily="34" charset="0"/>
              </a:rPr>
              <a:t>Работу </a:t>
            </a:r>
            <a:r>
              <a:rPr lang="ru-RU" sz="2800" b="1" cap="all" dirty="0">
                <a:solidFill>
                  <a:srgbClr val="6AB3E7"/>
                </a:solidFill>
                <a:latin typeface="Montserrat Medium" panose="00000600000000000000"/>
                <a:cs typeface="Arial" panose="020B0604020202020204" pitchFamily="34" charset="0"/>
              </a:rPr>
              <a:t>– молодым</a:t>
            </a:r>
            <a:r>
              <a:rPr lang="ru-RU" sz="2800" b="1" cap="all" dirty="0" smtClean="0">
                <a:solidFill>
                  <a:srgbClr val="6AB3E7"/>
                </a:solidFill>
                <a:latin typeface="Montserrat Medium" panose="00000600000000000000"/>
                <a:cs typeface="Arial" panose="020B0604020202020204" pitchFamily="34" charset="0"/>
              </a:rPr>
              <a:t>!</a:t>
            </a:r>
            <a:endParaRPr lang="ru-RU" sz="2800" b="1" cap="all" dirty="0">
              <a:solidFill>
                <a:srgbClr val="6AB3E7"/>
              </a:solidFill>
              <a:latin typeface="Montserrat Medium" panose="0000060000000000000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1A3CF00-D486-4A1F-88AB-0A846F5B328C}"/>
              </a:ext>
            </a:extLst>
          </p:cNvPr>
          <p:cNvSpPr/>
          <p:nvPr/>
        </p:nvSpPr>
        <p:spPr>
          <a:xfrm>
            <a:off x="8914671" y="1782822"/>
            <a:ext cx="760932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ЦЕЛЬ: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повышение </a:t>
            </a: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престижа востребованных профессий среди широкого круга населения,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популяризация рабочих специальностей, 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увеличение количества профессиональных рабочих кадров </a:t>
            </a:r>
            <a:r>
              <a:rPr lang="ru-RU" sz="2000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в республике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3200" b="1" spc="-100" dirty="0" smtClean="0">
                <a:solidFill>
                  <a:srgbClr val="CF4520"/>
                </a:solidFill>
                <a:latin typeface="Montserrat Medium" panose="00000600000000000000"/>
                <a:cs typeface="Arial" panose="020B0604020202020204" pitchFamily="34" charset="0"/>
              </a:rPr>
              <a:t>УЧАСТНИКИ:</a:t>
            </a:r>
            <a:endParaRPr lang="ru-RU" sz="2000" spc="-100" dirty="0" smtClean="0">
              <a:solidFill>
                <a:srgbClr val="0033A0"/>
              </a:solidFill>
              <a:latin typeface="Montserrat Medium" panose="0000060000000000000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учащиеся 9-11 классов школ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студенты образовательных организаций СПО и ВО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образовательные организации СПО и ВО</a:t>
            </a:r>
          </a:p>
          <a:p>
            <a:pPr marL="285750" indent="-285750">
              <a:spcAft>
                <a:spcPts val="600"/>
              </a:spcAft>
              <a:buClr>
                <a:srgbClr val="CF4520"/>
              </a:buClr>
              <a:buFont typeface="Montserrat Medium" panose="00000600000000000000" pitchFamily="2" charset="-52"/>
              <a:buChar char="▶"/>
            </a:pPr>
            <a:r>
              <a:rPr lang="ru-RU" sz="2000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предприятия Республики Башкортостан</a:t>
            </a:r>
          </a:p>
          <a:p>
            <a:pPr algn="ctr">
              <a:spcAft>
                <a:spcPts val="600"/>
              </a:spcAft>
            </a:pPr>
            <a:r>
              <a:rPr lang="ru-RU" altLang="ru-RU" sz="2000" b="1" spc="-100" dirty="0" smtClean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Дата </a:t>
            </a:r>
            <a:r>
              <a:rPr lang="ru-RU" altLang="ru-RU" sz="2000" b="1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  <a:t>и место проведения: </a:t>
            </a:r>
            <a:br>
              <a:rPr lang="ru-RU" altLang="ru-RU" sz="2000" b="1" spc="-100" dirty="0">
                <a:solidFill>
                  <a:srgbClr val="0033A0"/>
                </a:solidFill>
                <a:latin typeface="Montserrat Medium" panose="00000600000000000000"/>
                <a:cs typeface="Arial" panose="020B0604020202020204" pitchFamily="34" charset="0"/>
              </a:rPr>
            </a:br>
            <a:r>
              <a:rPr lang="ru-RU" altLang="ru-RU" sz="2000" b="1" spc="-100" dirty="0">
                <a:solidFill>
                  <a:srgbClr val="E14A20"/>
                </a:solidFill>
                <a:latin typeface="Montserrat Medium" panose="00000600000000000000"/>
                <a:cs typeface="Arial" panose="020B0604020202020204" pitchFamily="34" charset="0"/>
              </a:rPr>
              <a:t>20 апреля 2023 года в г. Уфе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96104" y="1259602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solidFill>
                  <a:srgbClr val="6AB3E7"/>
                </a:solidFill>
                <a:latin typeface="Montserrat Medium" panose="00000600000000000000"/>
                <a:ea typeface="+mj-ea"/>
                <a:cs typeface="Arial" panose="020B0604020202020204" pitchFamily="34" charset="0"/>
              </a:rPr>
              <a:t>PROFФЕСТ</a:t>
            </a:r>
          </a:p>
        </p:txBody>
      </p:sp>
      <p:pic>
        <p:nvPicPr>
          <p:cNvPr id="9" name="Picture 2" descr="C:\Users\Miheeva.LV\AppData\Local\Microsoft\Windows\Temporary Internet Files\Content.Outlook\C7AO8I4N\ProfФЕСТ 26.10.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671" y="6938079"/>
            <a:ext cx="3555459" cy="24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heeva.LV\AppData\Local\Microsoft\Windows\Temporary Internet Files\Content.Outlook\C7AO8I4N\ProfФЕСТ 26.10.201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334" y="6938079"/>
            <a:ext cx="3555459" cy="24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" y="6292395"/>
            <a:ext cx="2345202" cy="3126934"/>
          </a:xfrm>
          <a:prstGeom prst="rect">
            <a:avLst/>
          </a:prstGeom>
          <a:ln w="38100"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9" y="6264396"/>
            <a:ext cx="2345202" cy="3126934"/>
          </a:xfrm>
          <a:prstGeom prst="rect">
            <a:avLst/>
          </a:prstGeom>
          <a:ln w="3810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30" y="6775670"/>
            <a:ext cx="2880511" cy="2160383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617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>
          <a:xfrm>
            <a:off x="387350" y="214313"/>
            <a:ext cx="14620875" cy="735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 smtClean="0">
                <a:solidFill>
                  <a:srgbClr val="0033A0"/>
                </a:solidFill>
                <a:latin typeface="Montserrat"/>
                <a:cs typeface="Arial" charset="0"/>
              </a:rPr>
              <a:t>«</a:t>
            </a: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ПЛАТФОРМЕННАЯ» ЗАНЯТОСТЬ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350" y="1294943"/>
            <a:ext cx="652953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60" dirty="0">
                <a:solidFill>
                  <a:srgbClr val="0033A0"/>
                </a:solidFill>
                <a:latin typeface="Montserrat" panose="00000500000000000000" pitchFamily="2" charset="-52"/>
                <a:cs typeface="Arial" pitchFamily="34" charset="0"/>
              </a:rPr>
              <a:t>Национальный проект «Малое и среднее предпринимательство и поддержка индивидуальной предпринимательской инициативы», млн. рублей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41334" y="2938677"/>
            <a:ext cx="7059889" cy="2751895"/>
            <a:chOff x="6468736" y="3939230"/>
            <a:chExt cx="5640125" cy="221584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670741" y="4363851"/>
              <a:ext cx="2318766" cy="224458"/>
              <a:chOff x="5380599" y="2283958"/>
              <a:chExt cx="3779275" cy="224458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5380599" y="2283958"/>
                <a:ext cx="180962" cy="2244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561561" y="2283958"/>
                <a:ext cx="35983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/>
            <p:cNvGrpSpPr/>
            <p:nvPr/>
          </p:nvGrpSpPr>
          <p:grpSpPr>
            <a:xfrm>
              <a:off x="9681337" y="4892199"/>
              <a:ext cx="2427524" cy="224458"/>
              <a:chOff x="5435380" y="3319210"/>
              <a:chExt cx="3424717" cy="22445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5435380" y="3319210"/>
                <a:ext cx="180962" cy="22445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616343" y="3319210"/>
                <a:ext cx="324375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6"/>
            <p:cNvGrpSpPr/>
            <p:nvPr/>
          </p:nvGrpSpPr>
          <p:grpSpPr>
            <a:xfrm>
              <a:off x="6468736" y="3939230"/>
              <a:ext cx="5617410" cy="2215841"/>
              <a:chOff x="1838116" y="4208358"/>
              <a:chExt cx="5617410" cy="221584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838116" y="4208358"/>
                <a:ext cx="2024219" cy="2215841"/>
                <a:chOff x="773537" y="3758932"/>
                <a:chExt cx="2638629" cy="2830527"/>
              </a:xfrm>
            </p:grpSpPr>
            <p:sp>
              <p:nvSpPr>
                <p:cNvPr id="14" name="空心弧 7"/>
                <p:cNvSpPr/>
                <p:nvPr/>
              </p:nvSpPr>
              <p:spPr>
                <a:xfrm rot="19115630">
                  <a:off x="970945" y="3822802"/>
                  <a:ext cx="2437338" cy="2436838"/>
                </a:xfrm>
                <a:prstGeom prst="blockArc">
                  <a:avLst>
                    <a:gd name="adj1" fmla="val 2748810"/>
                    <a:gd name="adj2" fmla="val 21132299"/>
                    <a:gd name="adj3" fmla="val 20213"/>
                  </a:avLst>
                </a:prstGeom>
                <a:solidFill>
                  <a:srgbClr val="0033A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27982" tIns="63991" rIns="127982" bIns="6399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05035">
                    <a:defRPr/>
                  </a:pPr>
                  <a:endParaRPr lang="zh-CN" altLang="en-US" sz="1960">
                    <a:solidFill>
                      <a:srgbClr val="0033A0"/>
                    </a:solidFill>
                    <a:latin typeface="Montserrat" panose="00000500000000000000" pitchFamily="2" charset="-5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空心弧 7"/>
                <p:cNvSpPr/>
                <p:nvPr/>
              </p:nvSpPr>
              <p:spPr>
                <a:xfrm rot="8003523">
                  <a:off x="677588" y="3854881"/>
                  <a:ext cx="2830527" cy="2638629"/>
                </a:xfrm>
                <a:prstGeom prst="blockArc">
                  <a:avLst>
                    <a:gd name="adj1" fmla="val 10758001"/>
                    <a:gd name="adj2" fmla="val 13121523"/>
                    <a:gd name="adj3" fmla="val 20679"/>
                  </a:avLst>
                </a:prstGeom>
                <a:solidFill>
                  <a:srgbClr val="6AB3E7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27982" tIns="63991" rIns="127982" bIns="6399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05035">
                    <a:defRPr/>
                  </a:pPr>
                  <a:endParaRPr lang="zh-CN" altLang="en-US" sz="1960">
                    <a:solidFill>
                      <a:srgbClr val="0033A0"/>
                    </a:solidFill>
                    <a:latin typeface="Montserrat" panose="00000500000000000000" pitchFamily="2" charset="-5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175276" y="4966969"/>
                <a:ext cx="1498361" cy="421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05035">
                  <a:defRPr/>
                </a:pPr>
                <a:r>
                  <a:rPr lang="ru-RU" sz="2799" b="1" dirty="0">
                    <a:solidFill>
                      <a:srgbClr val="0033A0"/>
                    </a:solidFill>
                    <a:latin typeface="Montserrat" panose="00000500000000000000" pitchFamily="2" charset="-52"/>
                    <a:cs typeface="Arial" panose="020B0604020202020204" pitchFamily="34" charset="0"/>
                  </a:rPr>
                  <a:t>644,5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4F9D5FD4-C936-45E5-B235-2020D2E7BF43}"/>
                  </a:ext>
                </a:extLst>
              </p:cNvPr>
              <p:cNvSpPr/>
              <p:nvPr/>
            </p:nvSpPr>
            <p:spPr>
              <a:xfrm>
                <a:off x="4077032" y="4531299"/>
                <a:ext cx="974755" cy="448915"/>
              </a:xfrm>
              <a:prstGeom prst="rect">
                <a:avLst/>
              </a:prstGeom>
              <a:solidFill>
                <a:srgbClr val="0033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44388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88776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33164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77552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721940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66328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810716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355104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820" b="1" dirty="0">
                    <a:solidFill>
                      <a:schemeClr val="bg1"/>
                    </a:solidFill>
                    <a:latin typeface="Montserrat" panose="00000500000000000000" pitchFamily="2" charset="-52"/>
                    <a:ea typeface="Tahoma" pitchFamily="34" charset="0"/>
                    <a:cs typeface="Arial" panose="020B0604020202020204" pitchFamily="34" charset="0"/>
                  </a:rPr>
                  <a:t>599,4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63B24544-4154-4290-91D5-8A58C1D27841}"/>
                  </a:ext>
                </a:extLst>
              </p:cNvPr>
              <p:cNvSpPr/>
              <p:nvPr/>
            </p:nvSpPr>
            <p:spPr>
              <a:xfrm>
                <a:off x="4073857" y="5114096"/>
                <a:ext cx="984030" cy="448915"/>
              </a:xfrm>
              <a:prstGeom prst="rect">
                <a:avLst/>
              </a:prstGeom>
              <a:solidFill>
                <a:srgbClr val="6AB3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44388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88776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33164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177552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721940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266328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810716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355104" algn="l" defTabSz="1088776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820" b="1" dirty="0">
                    <a:solidFill>
                      <a:schemeClr val="bg1"/>
                    </a:solidFill>
                    <a:latin typeface="Montserrat" panose="00000500000000000000" pitchFamily="2" charset="-52"/>
                    <a:ea typeface="Tahoma" pitchFamily="34" charset="0"/>
                    <a:cs typeface="Arial" panose="020B0604020202020204" pitchFamily="34" charset="0"/>
                  </a:rPr>
                  <a:t>45,1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31399" y="4480313"/>
                <a:ext cx="2303239" cy="519787"/>
              </a:xfrm>
              <a:prstGeom prst="rect">
                <a:avLst/>
              </a:prstGeom>
              <a:noFill/>
            </p:spPr>
            <p:txBody>
              <a:bodyPr wrap="square" lIns="127302" tIns="63613" rIns="127302" bIns="63613" rtlCol="0">
                <a:spAutoFit/>
              </a:bodyPr>
              <a:lstStyle/>
              <a:p>
                <a:pPr defTabSz="999621">
                  <a:defRPr/>
                </a:pPr>
                <a:r>
                  <a:rPr lang="ru-RU" sz="1680" b="1" dirty="0">
                    <a:solidFill>
                      <a:srgbClr val="0033A0"/>
                    </a:solidFill>
                    <a:latin typeface="Montserrat" panose="00000500000000000000" pitchFamily="2" charset="-52"/>
                    <a:cs typeface="Arial" panose="020B0604020202020204" pitchFamily="34" charset="0"/>
                  </a:rPr>
                  <a:t>Федеральный бюджет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31399" y="5115552"/>
                <a:ext cx="2324127" cy="519787"/>
              </a:xfrm>
              <a:prstGeom prst="rect">
                <a:avLst/>
              </a:prstGeom>
              <a:noFill/>
            </p:spPr>
            <p:txBody>
              <a:bodyPr wrap="square" lIns="127302" tIns="63613" rIns="127302" bIns="63613" rtlCol="0">
                <a:spAutoFit/>
              </a:bodyPr>
              <a:lstStyle/>
              <a:p>
                <a:pPr defTabSz="999621">
                  <a:defRPr/>
                </a:pPr>
                <a:r>
                  <a:rPr lang="ru-RU" sz="1680" b="1" dirty="0">
                    <a:solidFill>
                      <a:srgbClr val="0033A0"/>
                    </a:solidFill>
                    <a:latin typeface="Montserrat" panose="00000500000000000000" pitchFamily="2" charset="-52"/>
                    <a:cs typeface="Arial" panose="020B0604020202020204" pitchFamily="34" charset="0"/>
                  </a:rPr>
                  <a:t>Региональный бюджет</a:t>
                </a: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7126446" y="1321458"/>
            <a:ext cx="9637575" cy="544765"/>
          </a:xfrm>
          <a:prstGeom prst="rect">
            <a:avLst/>
          </a:prstGeom>
          <a:ln>
            <a:solidFill>
              <a:srgbClr val="0033A0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ru-RU" sz="2940" b="1" dirty="0">
                <a:solidFill>
                  <a:srgbClr val="0033A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9 действующих офисов Центра «Мой бизнес»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95243"/>
              </p:ext>
            </p:extLst>
          </p:nvPr>
        </p:nvGraphicFramePr>
        <p:xfrm>
          <a:off x="10403616" y="4621376"/>
          <a:ext cx="6475890" cy="13688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75890"/>
              </a:tblGrid>
              <a:tr h="725388">
                <a:tc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Получили сопровождение по выходу на крупнейшие </a:t>
                      </a:r>
                      <a:r>
                        <a:rPr lang="ru-RU" sz="2000" b="1" dirty="0" err="1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маркетплейсы</a:t>
                      </a:r>
                      <a:endParaRPr lang="ru-RU" sz="1500" b="0" dirty="0">
                        <a:solidFill>
                          <a:srgbClr val="0033A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294">
                <a:tc>
                  <a:txBody>
                    <a:bodyPr/>
                    <a:lstStyle/>
                    <a:p>
                      <a:pPr marL="0" marR="0" lvl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ru-RU" sz="1700" b="1" kern="1200" dirty="0" smtClean="0">
                          <a:solidFill>
                            <a:srgbClr val="E14A2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СМСП </a:t>
                      </a:r>
                      <a:endParaRPr lang="ru-RU" sz="1700" b="1" dirty="0" smtClean="0">
                        <a:solidFill>
                          <a:srgbClr val="E14A2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39177"/>
              </p:ext>
            </p:extLst>
          </p:nvPr>
        </p:nvGraphicFramePr>
        <p:xfrm>
          <a:off x="10403616" y="3616344"/>
          <a:ext cx="6462040" cy="10189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62040"/>
              </a:tblGrid>
              <a:tr h="426684">
                <a:tc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Количество оказанных услуг в 2022 году</a:t>
                      </a:r>
                      <a:endParaRPr lang="ru-RU" sz="1500" b="0" dirty="0">
                        <a:solidFill>
                          <a:srgbClr val="0033A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11">
                <a:tc>
                  <a:txBody>
                    <a:bodyPr/>
                    <a:lstStyle/>
                    <a:p>
                      <a:pPr marL="0" marR="0" lvl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 6 000 </a:t>
                      </a:r>
                      <a:r>
                        <a:rPr lang="ru-RU" sz="17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1508"/>
              </p:ext>
            </p:extLst>
          </p:nvPr>
        </p:nvGraphicFramePr>
        <p:xfrm>
          <a:off x="9337266" y="5909711"/>
          <a:ext cx="6462040" cy="1292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62040"/>
              </a:tblGrid>
              <a:tr h="426684">
                <a:tc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Количество участников мероприятий в 2022 году</a:t>
                      </a:r>
                      <a:endParaRPr lang="ru-RU" sz="1500" b="0" dirty="0">
                        <a:solidFill>
                          <a:srgbClr val="0033A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00">
                <a:tc>
                  <a:txBody>
                    <a:bodyPr/>
                    <a:lstStyle/>
                    <a:p>
                      <a:pPr marL="0" marR="0" lvl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140 </a:t>
                      </a:r>
                      <a:r>
                        <a:rPr lang="ru-RU" sz="17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СМСП</a:t>
                      </a:r>
                      <a:r>
                        <a:rPr lang="ru-RU" sz="1700" b="1" baseline="0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 и физ. лиц</a:t>
                      </a:r>
                      <a:endParaRPr lang="ru-RU" sz="1700" b="1" dirty="0" smtClean="0">
                        <a:solidFill>
                          <a:srgbClr val="E14A2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57875"/>
              </p:ext>
            </p:extLst>
          </p:nvPr>
        </p:nvGraphicFramePr>
        <p:xfrm>
          <a:off x="9584219" y="2195033"/>
          <a:ext cx="6462040" cy="14271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62040"/>
              </a:tblGrid>
              <a:tr h="72538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Совокупный охват предпринимателей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офисами центра «Мой бизнес»  </a:t>
                      </a:r>
                      <a:endParaRPr lang="ru-RU" sz="2200" b="1" kern="1200" dirty="0">
                        <a:solidFill>
                          <a:srgbClr val="0033A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41">
                <a:tc>
                  <a:txBody>
                    <a:bodyPr/>
                    <a:lstStyle/>
                    <a:p>
                      <a:pPr marL="0" marR="0" lvl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 63,6</a:t>
                      </a:r>
                      <a:r>
                        <a:rPr lang="ru-RU" sz="1700" b="1" kern="1200" dirty="0" smtClean="0">
                          <a:solidFill>
                            <a:srgbClr val="E14A2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8680465" y="7424114"/>
            <a:ext cx="6529536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60" dirty="0">
                <a:solidFill>
                  <a:srgbClr val="0033A0"/>
                </a:solidFill>
                <a:latin typeface="Montserrat" panose="00000500000000000000" pitchFamily="2" charset="-52"/>
                <a:cs typeface="Arial" pitchFamily="34" charset="0"/>
              </a:rPr>
              <a:t>Федеральный проект «Содействие занятости» национального проекта «Демография»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2767"/>
              </p:ext>
            </p:extLst>
          </p:nvPr>
        </p:nvGraphicFramePr>
        <p:xfrm>
          <a:off x="8546185" y="8066339"/>
          <a:ext cx="6462040" cy="13237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62040"/>
              </a:tblGrid>
              <a:tr h="725388">
                <a:tc>
                  <a:txBody>
                    <a:bodyPr/>
                    <a:lstStyle/>
                    <a:p>
                      <a:pPr marL="0" marR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Численность обученных</a:t>
                      </a:r>
                      <a:r>
                        <a:rPr lang="ru-RU" sz="2000" b="1" baseline="0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по профессии «</a:t>
                      </a:r>
                      <a:r>
                        <a:rPr lang="ru-RU" sz="2000" b="1" dirty="0" err="1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маркетплейс</a:t>
                      </a:r>
                      <a:r>
                        <a:rPr lang="ru-RU" sz="2000" b="1" dirty="0" smtClean="0">
                          <a:solidFill>
                            <a:srgbClr val="0033A0"/>
                          </a:solidFill>
                          <a:latin typeface="+mn-lt"/>
                          <a:cs typeface="Arial" panose="020B0604020202020204" pitchFamily="34" charset="0"/>
                        </a:rPr>
                        <a:t>-менеджер</a:t>
                      </a:r>
                      <a:r>
                        <a:rPr lang="ru-RU" sz="2000" b="1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» и трудоустроенных </a:t>
                      </a:r>
                      <a:endParaRPr lang="ru-RU" sz="2000" b="1" kern="1200" dirty="0">
                        <a:solidFill>
                          <a:srgbClr val="0033A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11">
                <a:tc>
                  <a:txBody>
                    <a:bodyPr/>
                    <a:lstStyle/>
                    <a:p>
                      <a:pPr marL="0" marR="0" lvl="0" indent="0" algn="ctr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E14A20"/>
                          </a:solidFill>
                          <a:latin typeface="+mn-lt"/>
                          <a:cs typeface="Arial" panose="020B0604020202020204" pitchFamily="34" charset="0"/>
                        </a:rPr>
                        <a:t>      138 человек</a:t>
                      </a:r>
                      <a:endParaRPr lang="ru-RU" sz="1700" b="1" dirty="0" smtClean="0">
                        <a:solidFill>
                          <a:srgbClr val="E14A2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16809"/>
              </p:ext>
            </p:extLst>
          </p:nvPr>
        </p:nvGraphicFramePr>
        <p:xfrm>
          <a:off x="507333" y="5510701"/>
          <a:ext cx="7979566" cy="382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9566"/>
              </a:tblGrid>
              <a:tr h="626088"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      </a:t>
                      </a:r>
                      <a:r>
                        <a:rPr lang="ru-RU" sz="2200" b="1" dirty="0" smtClean="0">
                          <a:solidFill>
                            <a:srgbClr val="E14A20"/>
                          </a:solidFill>
                          <a:latin typeface="+mn-lt"/>
                          <a:cs typeface="Arial" pitchFamily="34" charset="0"/>
                        </a:rPr>
                        <a:t>Мероприятия:</a:t>
                      </a:r>
                      <a:endParaRPr lang="ru-RU" sz="2200" b="1" dirty="0">
                        <a:solidFill>
                          <a:srgbClr val="E14A2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465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E14A20"/>
                        </a:buClr>
                        <a:buFont typeface="Montserrat" panose="00000500000000000000" pitchFamily="2" charset="-52"/>
                        <a:buChar char="▶"/>
                      </a:pP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Экспертное сопровождение по выходу </a:t>
                      </a:r>
                      <a:b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на </a:t>
                      </a:r>
                      <a:r>
                        <a:rPr lang="ru-RU" sz="2200" b="0" dirty="0" err="1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маркетплейсы</a:t>
                      </a:r>
                      <a:endParaRPr lang="ru-RU" sz="2200" b="0" dirty="0">
                        <a:solidFill>
                          <a:srgbClr val="0033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088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E14A20"/>
                        </a:buClr>
                        <a:buFont typeface="Montserrat" panose="00000500000000000000" pitchFamily="2" charset="-52"/>
                        <a:buChar char="▶"/>
                      </a:pP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Конференция «</a:t>
                      </a:r>
                      <a:r>
                        <a:rPr lang="ru-RU" sz="2200" b="0" dirty="0" err="1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Маркетплейсы</a:t>
                      </a: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2200" b="0" dirty="0">
                        <a:solidFill>
                          <a:srgbClr val="0033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4996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E14A20"/>
                        </a:buClr>
                        <a:buFont typeface="Montserrat" panose="00000500000000000000" pitchFamily="2" charset="-52"/>
                        <a:buChar char="▶"/>
                      </a:pPr>
                      <a:r>
                        <a:rPr lang="ru-RU" sz="2200" b="0" dirty="0" err="1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Вебинары</a:t>
                      </a: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 по выходу на </a:t>
                      </a:r>
                      <a:r>
                        <a:rPr lang="ru-RU" sz="2200" b="0" dirty="0" err="1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маркетплейсы</a:t>
                      </a: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b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международные рынки сбыта ремесленных товаров </a:t>
                      </a:r>
                      <a:endParaRPr lang="ru-RU" sz="2200" b="0" dirty="0">
                        <a:solidFill>
                          <a:srgbClr val="0033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4996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E14A20"/>
                        </a:buClr>
                        <a:buFont typeface="Montserrat" panose="00000500000000000000" pitchFamily="2" charset="-52"/>
                        <a:buChar char="▶"/>
                      </a:pP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Марафон «Прокачай свой бизнес: как продавать </a:t>
                      </a:r>
                      <a:b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на </a:t>
                      </a:r>
                      <a:r>
                        <a:rPr lang="ru-RU" sz="2200" b="0" dirty="0" err="1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маркетплейсах</a:t>
                      </a:r>
                      <a:r>
                        <a:rPr lang="ru-RU" sz="2200" b="0" dirty="0" smtClean="0">
                          <a:solidFill>
                            <a:srgbClr val="0033A0"/>
                          </a:solidFill>
                          <a:latin typeface="+mn-lt"/>
                          <a:cs typeface="Arial" pitchFamily="34" charset="0"/>
                        </a:rPr>
                        <a:t>»</a:t>
                      </a:r>
                      <a:endParaRPr lang="ru-RU" sz="2200" b="0" dirty="0">
                        <a:solidFill>
                          <a:srgbClr val="0033A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7982" marR="127982" marT="63990" marB="639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1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>
          <a:xfrm>
            <a:off x="387350" y="214313"/>
            <a:ext cx="14620875" cy="735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7950" defTabSz="639763" eaLnBrk="0" hangingPunct="0">
              <a:lnSpc>
                <a:spcPct val="114000"/>
              </a:lnSpc>
            </a:pPr>
            <a:r>
              <a:rPr lang="ru-RU" sz="3200" b="1" dirty="0">
                <a:solidFill>
                  <a:srgbClr val="0033A0"/>
                </a:solidFill>
                <a:latin typeface="Montserrat"/>
                <a:cs typeface="Arial" charset="0"/>
              </a:rPr>
              <a:t>САМОЗАНЯТОСТЬ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7934" y="3746352"/>
            <a:ext cx="13752931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940" dirty="0">
                <a:solidFill>
                  <a:srgbClr val="0033A0"/>
                </a:solidFill>
              </a:rPr>
              <a:t>Государственная услуга по содействию </a:t>
            </a:r>
            <a:r>
              <a:rPr lang="ru-RU" sz="2940" dirty="0" err="1">
                <a:solidFill>
                  <a:srgbClr val="0033A0"/>
                </a:solidFill>
              </a:rPr>
              <a:t>самозанятости</a:t>
            </a:r>
            <a:r>
              <a:rPr lang="ru-RU" sz="2940" dirty="0">
                <a:solidFill>
                  <a:srgbClr val="0033A0"/>
                </a:solidFill>
              </a:rPr>
              <a:t> безработных граждан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486993" y="3637366"/>
            <a:ext cx="14279339" cy="229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31365"/>
              </p:ext>
            </p:extLst>
          </p:nvPr>
        </p:nvGraphicFramePr>
        <p:xfrm>
          <a:off x="1486993" y="1274299"/>
          <a:ext cx="7586133" cy="169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066"/>
                <a:gridCol w="2349460"/>
                <a:gridCol w="1443607"/>
              </a:tblGrid>
              <a:tr h="51917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0033A0"/>
                          </a:solidFill>
                        </a:rPr>
                        <a:t>Численность </a:t>
                      </a:r>
                      <a:r>
                        <a:rPr lang="ru-RU" sz="2500" b="1" dirty="0" err="1" smtClean="0">
                          <a:solidFill>
                            <a:srgbClr val="0033A0"/>
                          </a:solidFill>
                        </a:rPr>
                        <a:t>самозанятых</a:t>
                      </a:r>
                      <a:endParaRPr lang="ru-RU" sz="2500" b="1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17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rgbClr val="0033A0"/>
                          </a:solidFill>
                        </a:rPr>
                        <a:t>31 декабря 2021</a:t>
                      </a:r>
                      <a:endParaRPr lang="ru-RU" sz="1700" b="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rgbClr val="0033A0"/>
                          </a:solidFill>
                        </a:rPr>
                        <a:t>31 декабря 2022</a:t>
                      </a:r>
                      <a:endParaRPr lang="ru-RU" sz="1700" b="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424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E14A20"/>
                          </a:solidFill>
                        </a:rPr>
                        <a:t>72,6</a:t>
                      </a:r>
                      <a:r>
                        <a:rPr lang="ru-RU" sz="1400" b="0" dirty="0" smtClean="0">
                          <a:solidFill>
                            <a:srgbClr val="0033A0"/>
                          </a:solidFill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rgbClr val="0033A0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0033A0"/>
                          </a:solidFill>
                        </a:rPr>
                        <a:t>тыс. человек</a:t>
                      </a:r>
                      <a:endParaRPr lang="ru-RU" sz="1400" b="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>
                          <a:solidFill>
                            <a:srgbClr val="E14A20"/>
                          </a:solidFill>
                        </a:rPr>
                        <a:t>118,2</a:t>
                      </a:r>
                      <a:r>
                        <a:rPr lang="ru-RU" sz="2500" b="0" dirty="0" smtClean="0">
                          <a:solidFill>
                            <a:srgbClr val="E14A20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33A0"/>
                          </a:solidFill>
                        </a:rPr>
                        <a:t/>
                      </a:r>
                      <a:br>
                        <a:rPr lang="ru-RU" sz="1400" b="0" dirty="0" smtClean="0">
                          <a:solidFill>
                            <a:srgbClr val="0033A0"/>
                          </a:solidFill>
                        </a:rPr>
                      </a:br>
                      <a:r>
                        <a:rPr lang="ru-RU" sz="1400" b="0" dirty="0" smtClean="0">
                          <a:solidFill>
                            <a:srgbClr val="0033A0"/>
                          </a:solidFill>
                        </a:rPr>
                        <a:t>тыс. человек</a:t>
                      </a:r>
                      <a:endParaRPr lang="ru-RU" sz="2200" b="0" dirty="0" smtClean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+ 63% </a:t>
                      </a:r>
                      <a:r>
                        <a:rPr lang="ru-RU" sz="2200" b="1" dirty="0" smtClean="0">
                          <a:solidFill>
                            <a:srgbClr val="0033A0"/>
                          </a:solidFill>
                        </a:rPr>
                        <a:t/>
                      </a:r>
                      <a:br>
                        <a:rPr lang="ru-RU" sz="2200" b="1" dirty="0" smtClean="0">
                          <a:solidFill>
                            <a:srgbClr val="0033A0"/>
                          </a:solidFill>
                        </a:rPr>
                      </a:br>
                      <a:r>
                        <a:rPr lang="ru-RU" sz="14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к 2021 году</a:t>
                      </a: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47871"/>
              </p:ext>
            </p:extLst>
          </p:nvPr>
        </p:nvGraphicFramePr>
        <p:xfrm>
          <a:off x="9583386" y="1299116"/>
          <a:ext cx="6424615" cy="15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738"/>
                <a:gridCol w="1965877"/>
              </a:tblGrid>
              <a:tr h="725424"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Суммарный доход плательщиков </a:t>
                      </a:r>
                    </a:p>
                  </a:txBody>
                  <a:tcPr marL="128016" marR="128016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E14A2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ru-RU" sz="28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млрд рублей</a:t>
                      </a:r>
                      <a:endParaRPr lang="ru-RU" sz="2800" b="0" kern="1200" dirty="0">
                        <a:solidFill>
                          <a:srgbClr val="0033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Сумма начисленного налога в бюджет </a:t>
                      </a:r>
                      <a:endParaRPr lang="ru-RU" sz="1800" b="0" kern="1200" dirty="0">
                        <a:solidFill>
                          <a:srgbClr val="0033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E14A20"/>
                          </a:solidFill>
                          <a:latin typeface="+mn-lt"/>
                          <a:ea typeface="+mn-ea"/>
                          <a:cs typeface="+mn-cs"/>
                        </a:rPr>
                        <a:t>969</a:t>
                      </a:r>
                      <a:r>
                        <a:rPr lang="ru-RU" sz="18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8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 smtClean="0">
                          <a:solidFill>
                            <a:srgbClr val="0033A0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</a:t>
                      </a:r>
                      <a:endParaRPr lang="ru-RU" sz="1600" b="0" kern="1200" dirty="0">
                        <a:solidFill>
                          <a:srgbClr val="0033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1710" y="4564785"/>
            <a:ext cx="5339768" cy="4518160"/>
          </a:xfrm>
          <a:prstGeom prst="rect">
            <a:avLst/>
          </a:prstGeom>
          <a:ln>
            <a:solidFill>
              <a:srgbClr val="0033A0"/>
            </a:solidFill>
          </a:ln>
        </p:spPr>
        <p:txBody>
          <a:bodyPr wrap="square">
            <a:spAutoFit/>
          </a:bodyPr>
          <a:lstStyle/>
          <a:p>
            <a:pPr indent="630301">
              <a:lnSpc>
                <a:spcPct val="107000"/>
              </a:lnSpc>
              <a:spcAft>
                <a:spcPts val="0"/>
              </a:spcAft>
            </a:pPr>
            <a:r>
              <a:rPr lang="ru-RU" sz="1680" dirty="0">
                <a:solidFill>
                  <a:srgbClr val="E14A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Центрами занятости населения проводятся    мероприятия, включающие:</a:t>
            </a:r>
          </a:p>
          <a:p>
            <a:pPr indent="630301">
              <a:lnSpc>
                <a:spcPct val="107000"/>
              </a:lnSpc>
              <a:spcAft>
                <a:spcPts val="0"/>
              </a:spcAft>
            </a:pPr>
            <a:endParaRPr lang="ru-RU" sz="1680" dirty="0">
              <a:solidFill>
                <a:srgbClr val="0033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" indent="-24003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организационной, информационной, правовой помощи путем проведения </a:t>
            </a:r>
            <a:r>
              <a:rPr lang="ru-RU" sz="1680" b="1" dirty="0">
                <a:solidFill>
                  <a:srgbClr val="E14A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консультаций</a:t>
            </a: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групповых, </a:t>
            </a:r>
            <a: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вопросам организации предпринимательской деятельности с применением онлайн-системы для сельских районов;</a:t>
            </a:r>
          </a:p>
          <a:p>
            <a:pPr marL="240030" indent="-24003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80" dirty="0">
              <a:solidFill>
                <a:srgbClr val="0033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" indent="-24003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содействие безработным гражданам </a:t>
            </a:r>
            <a: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подготовке </a:t>
            </a:r>
            <a:r>
              <a:rPr lang="ru-RU" sz="1680" b="1" dirty="0">
                <a:solidFill>
                  <a:srgbClr val="E14A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бизнес-планов</a:t>
            </a: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40030" indent="-24003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80" dirty="0">
              <a:solidFill>
                <a:srgbClr val="0033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0030" indent="-24003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680" b="1" dirty="0">
                <a:solidFill>
                  <a:srgbClr val="E14A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единовременной финансовой помощи </a:t>
            </a:r>
            <a:r>
              <a:rPr lang="ru-RU" sz="1680" dirty="0" smtClean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80" dirty="0">
                <a:solidFill>
                  <a:srgbClr val="0033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ведение предпринимательской деятельности.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67133"/>
              </p:ext>
            </p:extLst>
          </p:nvPr>
        </p:nvGraphicFramePr>
        <p:xfrm>
          <a:off x="6147210" y="4564785"/>
          <a:ext cx="9619122" cy="4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88"/>
                <a:gridCol w="4940496"/>
                <a:gridCol w="2669859"/>
                <a:gridCol w="1706879"/>
              </a:tblGrid>
              <a:tr h="483914">
                <a:tc gridSpan="2">
                  <a:txBody>
                    <a:bodyPr/>
                    <a:lstStyle/>
                    <a:p>
                      <a:pPr algn="l"/>
                      <a:endParaRPr lang="ru-RU" sz="200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33A0"/>
                          </a:solidFill>
                        </a:rPr>
                        <a:t>2021</a:t>
                      </a:r>
                      <a:endParaRPr lang="ru-RU" sz="1500" b="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rgbClr val="0033A0"/>
                          </a:solidFill>
                        </a:rPr>
                        <a:t>2022</a:t>
                      </a:r>
                      <a:endParaRPr lang="ru-RU" sz="1500" b="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6221">
                <a:tc gridSpan="2"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solidFill>
                            <a:srgbClr val="0033A0"/>
                          </a:solidFill>
                        </a:rPr>
                        <a:t>оказана государственная услуга по содействию началу осуществления предпринимательской деятельности, чел.</a:t>
                      </a:r>
                      <a:endParaRPr lang="ru-RU" sz="170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5 101</a:t>
                      </a:r>
                      <a:endParaRPr lang="ru-RU" sz="2200" b="1" dirty="0">
                        <a:solidFill>
                          <a:srgbClr val="E14A2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4 353</a:t>
                      </a:r>
                      <a:endParaRPr lang="ru-RU" sz="2200" b="1" dirty="0">
                        <a:solidFill>
                          <a:srgbClr val="E14A2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59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33A0"/>
                          </a:solidFill>
                        </a:rPr>
                        <a:t>из числа безработных открыли собственное дело, чел.</a:t>
                      </a: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681</a:t>
                      </a:r>
                      <a:endParaRPr lang="ru-RU" sz="2200" b="1" dirty="0">
                        <a:solidFill>
                          <a:srgbClr val="E14A2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878</a:t>
                      </a:r>
                      <a:endParaRPr lang="ru-RU" sz="2200" b="1" dirty="0">
                        <a:solidFill>
                          <a:srgbClr val="E14A2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6210">
                <a:tc>
                  <a:txBody>
                    <a:bodyPr/>
                    <a:lstStyle/>
                    <a:p>
                      <a:pPr algn="l"/>
                      <a:endParaRPr lang="ru-RU" sz="1700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33A0"/>
                          </a:solidFill>
                        </a:rPr>
                        <a:t>в том числе получили единовременную финансовую помощь на ведение предпринимательской деятельности, чел.</a:t>
                      </a:r>
                    </a:p>
                  </a:txBody>
                  <a:tcPr marL="128016" marR="128016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267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33A0"/>
                          </a:solidFill>
                        </a:rPr>
                        <a:t>(в размере </a:t>
                      </a:r>
                      <a:br>
                        <a:rPr lang="ru-RU" sz="1700" b="1" dirty="0" smtClean="0">
                          <a:solidFill>
                            <a:srgbClr val="0033A0"/>
                          </a:solidFill>
                        </a:rPr>
                      </a:br>
                      <a:r>
                        <a:rPr lang="ru-RU" sz="1700" b="1" dirty="0" smtClean="0">
                          <a:solidFill>
                            <a:srgbClr val="0033A0"/>
                          </a:solidFill>
                        </a:rPr>
                        <a:t>145560 рублей)</a:t>
                      </a: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179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33A0"/>
                          </a:solidFill>
                        </a:rPr>
                        <a:t>(в размере </a:t>
                      </a:r>
                      <a:br>
                        <a:rPr lang="ru-RU" sz="1700" b="1" dirty="0" smtClean="0">
                          <a:solidFill>
                            <a:srgbClr val="0033A0"/>
                          </a:solidFill>
                        </a:rPr>
                      </a:br>
                      <a:r>
                        <a:rPr lang="ru-RU" sz="1700" b="1" dirty="0" smtClean="0">
                          <a:solidFill>
                            <a:srgbClr val="0033A0"/>
                          </a:solidFill>
                        </a:rPr>
                        <a:t>153504 рубля)</a:t>
                      </a:r>
                      <a:endParaRPr lang="ru-RU" sz="1700" b="1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622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33A0"/>
                          </a:solidFill>
                        </a:rPr>
                        <a:t>из числа открывших собственное дело зарегистрировались в качестве плательщика налога</a:t>
                      </a:r>
                      <a:r>
                        <a:rPr lang="ru-RU" sz="1700" baseline="0" dirty="0" smtClean="0">
                          <a:solidFill>
                            <a:srgbClr val="0033A0"/>
                          </a:solidFill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33A0"/>
                          </a:solidFill>
                        </a:rPr>
                        <a:t>на профессиональный доход, чел.</a:t>
                      </a: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208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33A0"/>
                          </a:solidFill>
                        </a:rPr>
                        <a:t>(31%)</a:t>
                      </a:r>
                      <a:endParaRPr lang="ru-RU" sz="1700" b="1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E14A20"/>
                          </a:solidFill>
                        </a:rPr>
                        <a:t>561</a:t>
                      </a:r>
                      <a:br>
                        <a:rPr lang="ru-RU" sz="2200" b="1" dirty="0" smtClean="0">
                          <a:solidFill>
                            <a:srgbClr val="E14A20"/>
                          </a:solidFill>
                        </a:rPr>
                      </a:br>
                      <a:r>
                        <a:rPr lang="ru-RU" sz="1700" b="1" dirty="0" smtClean="0">
                          <a:solidFill>
                            <a:srgbClr val="0033A0"/>
                          </a:solidFill>
                        </a:rPr>
                        <a:t>(64%)</a:t>
                      </a:r>
                      <a:endParaRPr lang="ru-RU" sz="2200" b="1" dirty="0">
                        <a:solidFill>
                          <a:srgbClr val="0033A0"/>
                        </a:solidFill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1006</Words>
  <Application>Microsoft Office PowerPoint</Application>
  <PresentationFormat>Произвольный</PresentationFormat>
  <Paragraphs>221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宋体</vt:lpstr>
      <vt:lpstr>Arial</vt:lpstr>
      <vt:lpstr>Calibri</vt:lpstr>
      <vt:lpstr>DejaVu Sans</vt:lpstr>
      <vt:lpstr>Helvetica Neue</vt:lpstr>
      <vt:lpstr>Montserrat</vt:lpstr>
      <vt:lpstr>Montserrat </vt:lpstr>
      <vt:lpstr>Montserrat Medium</vt:lpstr>
      <vt:lpstr>Symbol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Александра Александровна Тихонова</dc:creator>
  <dc:description/>
  <cp:lastModifiedBy>Мурзагулова Альбина Амировна</cp:lastModifiedBy>
  <cp:revision>284</cp:revision>
  <cp:lastPrinted>2023-03-10T10:49:23Z</cp:lastPrinted>
  <dcterms:created xsi:type="dcterms:W3CDTF">2022-02-02T17:42:51Z</dcterms:created>
  <dcterms:modified xsi:type="dcterms:W3CDTF">2023-03-16T07:40:39Z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